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2" r:id="rId1"/>
  </p:sldMasterIdLst>
  <p:notesMasterIdLst>
    <p:notesMasterId r:id="rId35"/>
  </p:notesMasterIdLst>
  <p:sldIdLst>
    <p:sldId id="490" r:id="rId2"/>
    <p:sldId id="407" r:id="rId3"/>
    <p:sldId id="759" r:id="rId4"/>
    <p:sldId id="744" r:id="rId5"/>
    <p:sldId id="465" r:id="rId6"/>
    <p:sldId id="464" r:id="rId7"/>
    <p:sldId id="752" r:id="rId8"/>
    <p:sldId id="705" r:id="rId9"/>
    <p:sldId id="753" r:id="rId10"/>
    <p:sldId id="734" r:id="rId11"/>
    <p:sldId id="735" r:id="rId12"/>
    <p:sldId id="754" r:id="rId13"/>
    <p:sldId id="755" r:id="rId14"/>
    <p:sldId id="756" r:id="rId15"/>
    <p:sldId id="757" r:id="rId16"/>
    <p:sldId id="462" r:id="rId17"/>
    <p:sldId id="471" r:id="rId18"/>
    <p:sldId id="282" r:id="rId19"/>
    <p:sldId id="763" r:id="rId20"/>
    <p:sldId id="301" r:id="rId21"/>
    <p:sldId id="764" r:id="rId22"/>
    <p:sldId id="300" r:id="rId23"/>
    <p:sldId id="304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0" autoAdjust="0"/>
    <p:restoredTop sz="86530" autoAdjust="0"/>
  </p:normalViewPr>
  <p:slideViewPr>
    <p:cSldViewPr snapToGrid="0" snapToObjects="1">
      <p:cViewPr varScale="1">
        <p:scale>
          <a:sx n="63" d="100"/>
          <a:sy n="63" d="100"/>
        </p:scale>
        <p:origin x="100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8B609E-286F-4024-AF3E-BE5AFC59B838}" type="doc">
      <dgm:prSet loTypeId="urn:microsoft.com/office/officeart/2005/8/layout/arrow1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BCF5B93-D8DD-473C-AC9F-D8273F48E123}">
      <dgm:prSet phldrT="[Texto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MX" dirty="0"/>
            <a:t>Antigüedad de Saldos</a:t>
          </a:r>
        </a:p>
      </dgm:t>
    </dgm:pt>
    <dgm:pt modelId="{D24A6426-7BD8-4A51-8386-312517F376F8}" type="parTrans" cxnId="{B453A5E5-3AA3-48FB-850C-F6EF93768FF3}">
      <dgm:prSet/>
      <dgm:spPr/>
      <dgm:t>
        <a:bodyPr/>
        <a:lstStyle/>
        <a:p>
          <a:endParaRPr lang="es-MX"/>
        </a:p>
      </dgm:t>
    </dgm:pt>
    <dgm:pt modelId="{27B3D8C8-2F7E-4FB0-BEA0-3B5AE86CD350}" type="sibTrans" cxnId="{B453A5E5-3AA3-48FB-850C-F6EF93768FF3}">
      <dgm:prSet/>
      <dgm:spPr/>
      <dgm:t>
        <a:bodyPr/>
        <a:lstStyle/>
        <a:p>
          <a:endParaRPr lang="es-MX"/>
        </a:p>
      </dgm:t>
    </dgm:pt>
    <dgm:pt modelId="{852E7571-8F01-4E7B-A702-F97795616D2D}">
      <dgm:prSet phldrT="[Texto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MX" dirty="0"/>
            <a:t>Pronóstico de Cobranza</a:t>
          </a:r>
        </a:p>
      </dgm:t>
    </dgm:pt>
    <dgm:pt modelId="{66CCA7F0-6D52-4E58-866C-565B4816966B}" type="parTrans" cxnId="{D7226BD3-A60E-4D65-B34A-908FAC7A5C73}">
      <dgm:prSet/>
      <dgm:spPr/>
      <dgm:t>
        <a:bodyPr/>
        <a:lstStyle/>
        <a:p>
          <a:endParaRPr lang="es-MX"/>
        </a:p>
      </dgm:t>
    </dgm:pt>
    <dgm:pt modelId="{1335A08D-FB8C-40B7-9E11-04CA27985FD6}" type="sibTrans" cxnId="{D7226BD3-A60E-4D65-B34A-908FAC7A5C73}">
      <dgm:prSet/>
      <dgm:spPr/>
      <dgm:t>
        <a:bodyPr/>
        <a:lstStyle/>
        <a:p>
          <a:endParaRPr lang="es-MX"/>
        </a:p>
      </dgm:t>
    </dgm:pt>
    <dgm:pt modelId="{8ACD151F-3E7D-44B3-8AAC-C82A14B9DEE8}" type="pres">
      <dgm:prSet presAssocID="{4C8B609E-286F-4024-AF3E-BE5AFC59B83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BFA2D1C-4E44-4A8E-9FDB-88F33436336D}" type="pres">
      <dgm:prSet presAssocID="{0BCF5B93-D8DD-473C-AC9F-D8273F48E123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5CBD36-F67D-412D-9EA7-FC72E2D60A80}" type="pres">
      <dgm:prSet presAssocID="{852E7571-8F01-4E7B-A702-F97795616D2D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C02AA89-29A5-492A-BCB3-2AC3E52560B0}" type="presOf" srcId="{4C8B609E-286F-4024-AF3E-BE5AFC59B838}" destId="{8ACD151F-3E7D-44B3-8AAC-C82A14B9DEE8}" srcOrd="0" destOrd="0" presId="urn:microsoft.com/office/officeart/2005/8/layout/arrow1"/>
    <dgm:cxn modelId="{6FFCB5B5-3047-4C0A-A32D-A4995EFDD9D9}" type="presOf" srcId="{852E7571-8F01-4E7B-A702-F97795616D2D}" destId="{955CBD36-F67D-412D-9EA7-FC72E2D60A80}" srcOrd="0" destOrd="0" presId="urn:microsoft.com/office/officeart/2005/8/layout/arrow1"/>
    <dgm:cxn modelId="{B453A5E5-3AA3-48FB-850C-F6EF93768FF3}" srcId="{4C8B609E-286F-4024-AF3E-BE5AFC59B838}" destId="{0BCF5B93-D8DD-473C-AC9F-D8273F48E123}" srcOrd="0" destOrd="0" parTransId="{D24A6426-7BD8-4A51-8386-312517F376F8}" sibTransId="{27B3D8C8-2F7E-4FB0-BEA0-3B5AE86CD350}"/>
    <dgm:cxn modelId="{3F6F19B4-74C7-4239-A9F3-340218ADD45B}" type="presOf" srcId="{0BCF5B93-D8DD-473C-AC9F-D8273F48E123}" destId="{5BFA2D1C-4E44-4A8E-9FDB-88F33436336D}" srcOrd="0" destOrd="0" presId="urn:microsoft.com/office/officeart/2005/8/layout/arrow1"/>
    <dgm:cxn modelId="{D7226BD3-A60E-4D65-B34A-908FAC7A5C73}" srcId="{4C8B609E-286F-4024-AF3E-BE5AFC59B838}" destId="{852E7571-8F01-4E7B-A702-F97795616D2D}" srcOrd="1" destOrd="0" parTransId="{66CCA7F0-6D52-4E58-866C-565B4816966B}" sibTransId="{1335A08D-FB8C-40B7-9E11-04CA27985FD6}"/>
    <dgm:cxn modelId="{F0F47306-9197-46A8-A92D-386560E7B482}" type="presParOf" srcId="{8ACD151F-3E7D-44B3-8AAC-C82A14B9DEE8}" destId="{5BFA2D1C-4E44-4A8E-9FDB-88F33436336D}" srcOrd="0" destOrd="0" presId="urn:microsoft.com/office/officeart/2005/8/layout/arrow1"/>
    <dgm:cxn modelId="{229E83E9-E585-42EF-B76A-AEFBD18ECB5E}" type="presParOf" srcId="{8ACD151F-3E7D-44B3-8AAC-C82A14B9DEE8}" destId="{955CBD36-F67D-412D-9EA7-FC72E2D60A80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8D457A-B84C-401E-8591-62F71149D9E9}" type="doc">
      <dgm:prSet loTypeId="urn:microsoft.com/office/officeart/2005/8/layout/matrix2" loCatId="matrix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MX"/>
        </a:p>
      </dgm:t>
    </dgm:pt>
    <dgm:pt modelId="{428EF790-1A07-4C60-A6F4-964618ADE0CA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MX" sz="1400" dirty="0"/>
            <a:t>Por alguna razón el cliente se encuentra temporalmente imposibilitado, pero su actitud permite establecer un compromiso que estará dispuesto a cumplir</a:t>
          </a:r>
        </a:p>
      </dgm:t>
    </dgm:pt>
    <dgm:pt modelId="{04F0EDB2-F46E-493A-B917-4DCFE1B3E2A5}" type="parTrans" cxnId="{6DB9D23E-0F3C-407E-8A61-5D62754FBECF}">
      <dgm:prSet/>
      <dgm:spPr/>
      <dgm:t>
        <a:bodyPr/>
        <a:lstStyle/>
        <a:p>
          <a:endParaRPr lang="es-MX"/>
        </a:p>
      </dgm:t>
    </dgm:pt>
    <dgm:pt modelId="{CFE19E13-DE0D-4639-96E6-A1F3B65F8328}" type="sibTrans" cxnId="{6DB9D23E-0F3C-407E-8A61-5D62754FBECF}">
      <dgm:prSet/>
      <dgm:spPr/>
      <dgm:t>
        <a:bodyPr/>
        <a:lstStyle/>
        <a:p>
          <a:endParaRPr lang="es-MX"/>
        </a:p>
      </dgm:t>
    </dgm:pt>
    <dgm:pt modelId="{D353CB13-214B-4C9B-BC96-586D228D131B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MX" sz="1400" dirty="0"/>
            <a:t>La habilidad negociadora es fundamental, el cliente tiene alguna razón que lo hace mantener una actitud negativa</a:t>
          </a:r>
        </a:p>
      </dgm:t>
    </dgm:pt>
    <dgm:pt modelId="{855EA385-68F2-4041-BEAB-867E82BA5A28}" type="parTrans" cxnId="{709316E3-2ED8-450F-B31E-322ADAF0BEAC}">
      <dgm:prSet/>
      <dgm:spPr/>
      <dgm:t>
        <a:bodyPr/>
        <a:lstStyle/>
        <a:p>
          <a:endParaRPr lang="es-MX"/>
        </a:p>
      </dgm:t>
    </dgm:pt>
    <dgm:pt modelId="{33AEACDD-19ED-4F28-95D1-CE80F02A89DE}" type="sibTrans" cxnId="{709316E3-2ED8-450F-B31E-322ADAF0BEAC}">
      <dgm:prSet/>
      <dgm:spPr/>
      <dgm:t>
        <a:bodyPr/>
        <a:lstStyle/>
        <a:p>
          <a:endParaRPr lang="es-MX"/>
        </a:p>
      </dgm:t>
    </dgm:pt>
    <dgm:pt modelId="{CAAF9718-8D86-4220-B3ED-6CC6356F3FB1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MX" sz="1400" dirty="0"/>
            <a:t>Este tipo de caso por lo regular requiere de estrategias un poco más enérgicas y en algunos casos derivan en proceso legal</a:t>
          </a:r>
        </a:p>
      </dgm:t>
    </dgm:pt>
    <dgm:pt modelId="{8E2E2BF8-7801-4C79-8388-D33786778D02}" type="parTrans" cxnId="{DE3FEA34-7A69-4E2D-80F7-9C2C3617627B}">
      <dgm:prSet/>
      <dgm:spPr/>
      <dgm:t>
        <a:bodyPr/>
        <a:lstStyle/>
        <a:p>
          <a:endParaRPr lang="es-MX"/>
        </a:p>
      </dgm:t>
    </dgm:pt>
    <dgm:pt modelId="{91D7A04C-9556-44FE-9AEA-F397D838B612}" type="sibTrans" cxnId="{DE3FEA34-7A69-4E2D-80F7-9C2C3617627B}">
      <dgm:prSet/>
      <dgm:spPr/>
      <dgm:t>
        <a:bodyPr/>
        <a:lstStyle/>
        <a:p>
          <a:endParaRPr lang="es-MX"/>
        </a:p>
      </dgm:t>
    </dgm:pt>
    <dgm:pt modelId="{35682D74-F8EF-42C4-83EF-F6E73D57AD99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MX" sz="1400" dirty="0"/>
            <a:t>Grandes posibilidades de pago pues se conjunta la disposición con la capacidad</a:t>
          </a:r>
        </a:p>
      </dgm:t>
    </dgm:pt>
    <dgm:pt modelId="{92A67F5C-3B05-4681-AE8A-264E10B6DEB3}" type="sibTrans" cxnId="{1EB1CA92-51EF-4E59-8D21-9DB5E08F7661}">
      <dgm:prSet/>
      <dgm:spPr/>
      <dgm:t>
        <a:bodyPr/>
        <a:lstStyle/>
        <a:p>
          <a:endParaRPr lang="es-MX"/>
        </a:p>
      </dgm:t>
    </dgm:pt>
    <dgm:pt modelId="{ABD36165-09AB-4251-9D47-23FC8C395760}" type="parTrans" cxnId="{1EB1CA92-51EF-4E59-8D21-9DB5E08F7661}">
      <dgm:prSet/>
      <dgm:spPr/>
      <dgm:t>
        <a:bodyPr/>
        <a:lstStyle/>
        <a:p>
          <a:endParaRPr lang="es-MX"/>
        </a:p>
      </dgm:t>
    </dgm:pt>
    <dgm:pt modelId="{D178DD1F-5414-4968-973F-8965261E397A}" type="pres">
      <dgm:prSet presAssocID="{9B8D457A-B84C-401E-8591-62F71149D9E9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5D083F3-A6C1-4290-B2BE-C020D80AF09A}" type="pres">
      <dgm:prSet presAssocID="{9B8D457A-B84C-401E-8591-62F71149D9E9}" presName="axisShape" presStyleLbl="bgShp" presStyleIdx="0" presStyleCnt="1"/>
      <dgm:spPr/>
    </dgm:pt>
    <dgm:pt modelId="{B6A500BB-4165-4B04-B8B2-FCF0CC76C337}" type="pres">
      <dgm:prSet presAssocID="{9B8D457A-B84C-401E-8591-62F71149D9E9}" presName="rect1" presStyleLbl="node1" presStyleIdx="0" presStyleCnt="4">
        <dgm:presLayoutVars>
          <dgm:chMax val="0"/>
          <dgm:chPref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ES"/>
        </a:p>
      </dgm:t>
    </dgm:pt>
    <dgm:pt modelId="{7353B74D-A57F-4E77-B6D9-F242C322D986}" type="pres">
      <dgm:prSet presAssocID="{9B8D457A-B84C-401E-8591-62F71149D9E9}" presName="rect2" presStyleLbl="node1" presStyleIdx="1" presStyleCnt="4">
        <dgm:presLayoutVars>
          <dgm:chMax val="0"/>
          <dgm:chPref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ES"/>
        </a:p>
      </dgm:t>
    </dgm:pt>
    <dgm:pt modelId="{7F8A4EEC-E8AB-4F39-AC53-9B1B0FB34A28}" type="pres">
      <dgm:prSet presAssocID="{9B8D457A-B84C-401E-8591-62F71149D9E9}" presName="rect3" presStyleLbl="node1" presStyleIdx="2" presStyleCnt="4">
        <dgm:presLayoutVars>
          <dgm:chMax val="0"/>
          <dgm:chPref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ES"/>
        </a:p>
      </dgm:t>
    </dgm:pt>
    <dgm:pt modelId="{B083170C-CFEB-4A01-ADC5-4880C8CCC2E0}" type="pres">
      <dgm:prSet presAssocID="{9B8D457A-B84C-401E-8591-62F71149D9E9}" presName="rect4" presStyleLbl="node1" presStyleIdx="3" presStyleCnt="4">
        <dgm:presLayoutVars>
          <dgm:chMax val="0"/>
          <dgm:chPref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ES"/>
        </a:p>
      </dgm:t>
    </dgm:pt>
  </dgm:ptLst>
  <dgm:cxnLst>
    <dgm:cxn modelId="{709316E3-2ED8-450F-B31E-322ADAF0BEAC}" srcId="{9B8D457A-B84C-401E-8591-62F71149D9E9}" destId="{D353CB13-214B-4C9B-BC96-586D228D131B}" srcOrd="2" destOrd="0" parTransId="{855EA385-68F2-4041-BEAB-867E82BA5A28}" sibTransId="{33AEACDD-19ED-4F28-95D1-CE80F02A89DE}"/>
    <dgm:cxn modelId="{AF467DF7-7AB0-451C-A141-1E3DA0E50312}" type="presOf" srcId="{35682D74-F8EF-42C4-83EF-F6E73D57AD99}" destId="{B6A500BB-4165-4B04-B8B2-FCF0CC76C337}" srcOrd="0" destOrd="0" presId="urn:microsoft.com/office/officeart/2005/8/layout/matrix2"/>
    <dgm:cxn modelId="{7E7D4DE6-9812-439A-8FA0-799367383215}" type="presOf" srcId="{9B8D457A-B84C-401E-8591-62F71149D9E9}" destId="{D178DD1F-5414-4968-973F-8965261E397A}" srcOrd="0" destOrd="0" presId="urn:microsoft.com/office/officeart/2005/8/layout/matrix2"/>
    <dgm:cxn modelId="{1EB1CA92-51EF-4E59-8D21-9DB5E08F7661}" srcId="{9B8D457A-B84C-401E-8591-62F71149D9E9}" destId="{35682D74-F8EF-42C4-83EF-F6E73D57AD99}" srcOrd="0" destOrd="0" parTransId="{ABD36165-09AB-4251-9D47-23FC8C395760}" sibTransId="{92A67F5C-3B05-4681-AE8A-264E10B6DEB3}"/>
    <dgm:cxn modelId="{627B55A3-B108-4476-B285-555BE58BB2E8}" type="presOf" srcId="{428EF790-1A07-4C60-A6F4-964618ADE0CA}" destId="{7353B74D-A57F-4E77-B6D9-F242C322D986}" srcOrd="0" destOrd="0" presId="urn:microsoft.com/office/officeart/2005/8/layout/matrix2"/>
    <dgm:cxn modelId="{6DB9D23E-0F3C-407E-8A61-5D62754FBECF}" srcId="{9B8D457A-B84C-401E-8591-62F71149D9E9}" destId="{428EF790-1A07-4C60-A6F4-964618ADE0CA}" srcOrd="1" destOrd="0" parTransId="{04F0EDB2-F46E-493A-B917-4DCFE1B3E2A5}" sibTransId="{CFE19E13-DE0D-4639-96E6-A1F3B65F8328}"/>
    <dgm:cxn modelId="{A7CC32D1-4C15-4E5F-A4D0-2F296FA39A88}" type="presOf" srcId="{D353CB13-214B-4C9B-BC96-586D228D131B}" destId="{7F8A4EEC-E8AB-4F39-AC53-9B1B0FB34A28}" srcOrd="0" destOrd="0" presId="urn:microsoft.com/office/officeart/2005/8/layout/matrix2"/>
    <dgm:cxn modelId="{DE3FEA34-7A69-4E2D-80F7-9C2C3617627B}" srcId="{9B8D457A-B84C-401E-8591-62F71149D9E9}" destId="{CAAF9718-8D86-4220-B3ED-6CC6356F3FB1}" srcOrd="3" destOrd="0" parTransId="{8E2E2BF8-7801-4C79-8388-D33786778D02}" sibTransId="{91D7A04C-9556-44FE-9AEA-F397D838B612}"/>
    <dgm:cxn modelId="{F08C6025-24C0-4EEF-96AF-EC69A16C2312}" type="presOf" srcId="{CAAF9718-8D86-4220-B3ED-6CC6356F3FB1}" destId="{B083170C-CFEB-4A01-ADC5-4880C8CCC2E0}" srcOrd="0" destOrd="0" presId="urn:microsoft.com/office/officeart/2005/8/layout/matrix2"/>
    <dgm:cxn modelId="{C8901931-52C4-4D62-B76B-239660F177C2}" type="presParOf" srcId="{D178DD1F-5414-4968-973F-8965261E397A}" destId="{65D083F3-A6C1-4290-B2BE-C020D80AF09A}" srcOrd="0" destOrd="0" presId="urn:microsoft.com/office/officeart/2005/8/layout/matrix2"/>
    <dgm:cxn modelId="{5702055C-1E12-4196-9A6C-503B00093891}" type="presParOf" srcId="{D178DD1F-5414-4968-973F-8965261E397A}" destId="{B6A500BB-4165-4B04-B8B2-FCF0CC76C337}" srcOrd="1" destOrd="0" presId="urn:microsoft.com/office/officeart/2005/8/layout/matrix2"/>
    <dgm:cxn modelId="{FB9C1073-014C-4D64-B48A-9B5E07DC8637}" type="presParOf" srcId="{D178DD1F-5414-4968-973F-8965261E397A}" destId="{7353B74D-A57F-4E77-B6D9-F242C322D986}" srcOrd="2" destOrd="0" presId="urn:microsoft.com/office/officeart/2005/8/layout/matrix2"/>
    <dgm:cxn modelId="{7669D833-D901-456C-B591-6864E64D90EE}" type="presParOf" srcId="{D178DD1F-5414-4968-973F-8965261E397A}" destId="{7F8A4EEC-E8AB-4F39-AC53-9B1B0FB34A28}" srcOrd="3" destOrd="0" presId="urn:microsoft.com/office/officeart/2005/8/layout/matrix2"/>
    <dgm:cxn modelId="{FE12E3C0-1E6F-4A0D-BF1B-C9BA4E01DE66}" type="presParOf" srcId="{D178DD1F-5414-4968-973F-8965261E397A}" destId="{B083170C-CFEB-4A01-ADC5-4880C8CCC2E0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8E35B7-3ACB-4056-95B2-2DAF527644D8}" type="doc">
      <dgm:prSet loTypeId="urn:microsoft.com/office/officeart/2005/8/layout/default#1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s-MX"/>
        </a:p>
      </dgm:t>
    </dgm:pt>
    <dgm:pt modelId="{2298AF7E-0FFC-4F6C-9893-E71D8AEC4058}">
      <dgm:prSet phldrT="[Texto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MX" dirty="0"/>
            <a:t>Días de Crédito</a:t>
          </a:r>
        </a:p>
      </dgm:t>
    </dgm:pt>
    <dgm:pt modelId="{D7376CF8-B049-433F-B0DC-DA42598B8C9F}" type="parTrans" cxnId="{EC91D154-1DC6-47D8-8A97-CD70C8BE799B}">
      <dgm:prSet/>
      <dgm:spPr/>
      <dgm:t>
        <a:bodyPr/>
        <a:lstStyle/>
        <a:p>
          <a:endParaRPr lang="es-MX"/>
        </a:p>
      </dgm:t>
    </dgm:pt>
    <dgm:pt modelId="{67E3F63E-6ADA-4A34-999E-AA0D920B6A94}" type="sibTrans" cxnId="{EC91D154-1DC6-47D8-8A97-CD70C8BE799B}">
      <dgm:prSet/>
      <dgm:spPr/>
      <dgm:t>
        <a:bodyPr/>
        <a:lstStyle/>
        <a:p>
          <a:endParaRPr lang="es-MX"/>
        </a:p>
      </dgm:t>
    </dgm:pt>
    <dgm:pt modelId="{6B7D31A5-49B6-4A20-8735-1BB3CF92DD6D}">
      <dgm:prSet phldrT="[Texto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75000"/>
          </a:schemeClr>
        </a:solidFill>
      </dgm:spPr>
      <dgm:t>
        <a:bodyPr/>
        <a:lstStyle/>
        <a:p>
          <a:pPr algn="r"/>
          <a:r>
            <a:rPr lang="es-MX" dirty="0"/>
            <a:t>Descuento por Pronto Pago</a:t>
          </a:r>
        </a:p>
      </dgm:t>
    </dgm:pt>
    <dgm:pt modelId="{9E1AED1D-7BD8-4F89-9771-BC91E42E05D2}" type="parTrans" cxnId="{B9283FDE-16B6-4A15-9DA1-902D1CEBADAB}">
      <dgm:prSet/>
      <dgm:spPr/>
      <dgm:t>
        <a:bodyPr/>
        <a:lstStyle/>
        <a:p>
          <a:endParaRPr lang="es-MX"/>
        </a:p>
      </dgm:t>
    </dgm:pt>
    <dgm:pt modelId="{CB438837-BABB-4423-9450-B3AC8A56A7A6}" type="sibTrans" cxnId="{B9283FDE-16B6-4A15-9DA1-902D1CEBADAB}">
      <dgm:prSet/>
      <dgm:spPr/>
      <dgm:t>
        <a:bodyPr/>
        <a:lstStyle/>
        <a:p>
          <a:endParaRPr lang="es-MX"/>
        </a:p>
      </dgm:t>
    </dgm:pt>
    <dgm:pt modelId="{A6622C08-8E46-45EC-801E-C1D1E9E17625}">
      <dgm:prSet phldrT="[Texto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75000"/>
          </a:schemeClr>
        </a:solidFill>
      </dgm:spPr>
      <dgm:t>
        <a:bodyPr/>
        <a:lstStyle/>
        <a:p>
          <a:pPr algn="r"/>
          <a:r>
            <a:rPr lang="es-MX" dirty="0"/>
            <a:t>Intereses Moratorios</a:t>
          </a:r>
        </a:p>
      </dgm:t>
    </dgm:pt>
    <dgm:pt modelId="{E92C6917-A5CC-45AE-996E-1BA0BB249F34}" type="parTrans" cxnId="{1FF3ACC3-9A97-4799-96FC-9199CF2A23E9}">
      <dgm:prSet/>
      <dgm:spPr/>
      <dgm:t>
        <a:bodyPr/>
        <a:lstStyle/>
        <a:p>
          <a:endParaRPr lang="es-MX"/>
        </a:p>
      </dgm:t>
    </dgm:pt>
    <dgm:pt modelId="{7DE76F6D-E040-4326-880E-C6D107F04620}" type="sibTrans" cxnId="{1FF3ACC3-9A97-4799-96FC-9199CF2A23E9}">
      <dgm:prSet/>
      <dgm:spPr/>
      <dgm:t>
        <a:bodyPr/>
        <a:lstStyle/>
        <a:p>
          <a:endParaRPr lang="es-MX"/>
        </a:p>
      </dgm:t>
    </dgm:pt>
    <dgm:pt modelId="{315FF2A7-E571-49A4-8CD7-39BE13676925}">
      <dgm:prSet phldrT="[Texto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MX" dirty="0"/>
            <a:t>Límite de crédito</a:t>
          </a:r>
        </a:p>
      </dgm:t>
    </dgm:pt>
    <dgm:pt modelId="{0DE28ABB-2007-40F3-8E1E-F87412CD1E9D}" type="sibTrans" cxnId="{F729E7FD-18EC-40B1-8AAC-A388A607E567}">
      <dgm:prSet/>
      <dgm:spPr/>
      <dgm:t>
        <a:bodyPr/>
        <a:lstStyle/>
        <a:p>
          <a:endParaRPr lang="es-MX"/>
        </a:p>
      </dgm:t>
    </dgm:pt>
    <dgm:pt modelId="{EA6FA46A-BC45-4D15-ABF3-0132EE58ADB6}" type="parTrans" cxnId="{F729E7FD-18EC-40B1-8AAC-A388A607E567}">
      <dgm:prSet/>
      <dgm:spPr/>
      <dgm:t>
        <a:bodyPr/>
        <a:lstStyle/>
        <a:p>
          <a:endParaRPr lang="es-MX"/>
        </a:p>
      </dgm:t>
    </dgm:pt>
    <dgm:pt modelId="{2696A9DC-4798-40B7-8B04-0C35EE8DC26B}" type="pres">
      <dgm:prSet presAssocID="{978E35B7-3ACB-4056-95B2-2DAF527644D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42A9980-CDE0-4EF6-9C40-AEFF93F1C8D2}" type="pres">
      <dgm:prSet presAssocID="{315FF2A7-E571-49A4-8CD7-39BE13676925}" presName="node" presStyleLbl="node1" presStyleIdx="0" presStyleCnt="4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ES"/>
        </a:p>
      </dgm:t>
    </dgm:pt>
    <dgm:pt modelId="{BD22D686-19D1-401D-B01E-76D0B42D6CF4}" type="pres">
      <dgm:prSet presAssocID="{0DE28ABB-2007-40F3-8E1E-F87412CD1E9D}" presName="sibTrans" presStyleCnt="0"/>
      <dgm:spPr/>
    </dgm:pt>
    <dgm:pt modelId="{0C74D3C3-DED6-4CB2-80DD-CDC06AD9F586}" type="pres">
      <dgm:prSet presAssocID="{2298AF7E-0FFC-4F6C-9893-E71D8AEC4058}" presName="node" presStyleLbl="node1" presStyleIdx="1" presStyleCnt="4" custLinFactNeighborX="305" custLinFactNeighborY="-31520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ES"/>
        </a:p>
      </dgm:t>
    </dgm:pt>
    <dgm:pt modelId="{11D4EE9E-B502-41FA-8418-EAA86186FA94}" type="pres">
      <dgm:prSet presAssocID="{67E3F63E-6ADA-4A34-999E-AA0D920B6A94}" presName="sibTrans" presStyleCnt="0"/>
      <dgm:spPr/>
    </dgm:pt>
    <dgm:pt modelId="{48F76873-BA2B-497A-92EE-FE0D72181C4A}" type="pres">
      <dgm:prSet presAssocID="{6B7D31A5-49B6-4A20-8735-1BB3CF92DD6D}" presName="node" presStyleLbl="node1" presStyleIdx="2" presStyleCnt="4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ES"/>
        </a:p>
      </dgm:t>
    </dgm:pt>
    <dgm:pt modelId="{A19A8CF1-0768-422D-B958-3C8FA540548C}" type="pres">
      <dgm:prSet presAssocID="{CB438837-BABB-4423-9450-B3AC8A56A7A6}" presName="sibTrans" presStyleCnt="0"/>
      <dgm:spPr/>
    </dgm:pt>
    <dgm:pt modelId="{08C8F058-5E5B-48B6-88F5-C03251CE6AF1}" type="pres">
      <dgm:prSet presAssocID="{A6622C08-8E46-45EC-801E-C1D1E9E17625}" presName="node" presStyleLbl="node1" presStyleIdx="3" presStyleCnt="4" custLinFactNeighborX="-94716" custLinFactNeighborY="5542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ES"/>
        </a:p>
      </dgm:t>
    </dgm:pt>
  </dgm:ptLst>
  <dgm:cxnLst>
    <dgm:cxn modelId="{F729E7FD-18EC-40B1-8AAC-A388A607E567}" srcId="{978E35B7-3ACB-4056-95B2-2DAF527644D8}" destId="{315FF2A7-E571-49A4-8CD7-39BE13676925}" srcOrd="0" destOrd="0" parTransId="{EA6FA46A-BC45-4D15-ABF3-0132EE58ADB6}" sibTransId="{0DE28ABB-2007-40F3-8E1E-F87412CD1E9D}"/>
    <dgm:cxn modelId="{1FF3ACC3-9A97-4799-96FC-9199CF2A23E9}" srcId="{978E35B7-3ACB-4056-95B2-2DAF527644D8}" destId="{A6622C08-8E46-45EC-801E-C1D1E9E17625}" srcOrd="3" destOrd="0" parTransId="{E92C6917-A5CC-45AE-996E-1BA0BB249F34}" sibTransId="{7DE76F6D-E040-4326-880E-C6D107F04620}"/>
    <dgm:cxn modelId="{B9283FDE-16B6-4A15-9DA1-902D1CEBADAB}" srcId="{978E35B7-3ACB-4056-95B2-2DAF527644D8}" destId="{6B7D31A5-49B6-4A20-8735-1BB3CF92DD6D}" srcOrd="2" destOrd="0" parTransId="{9E1AED1D-7BD8-4F89-9771-BC91E42E05D2}" sibTransId="{CB438837-BABB-4423-9450-B3AC8A56A7A6}"/>
    <dgm:cxn modelId="{A926FF8F-26C5-4A16-859E-F9A8729108D6}" type="presOf" srcId="{A6622C08-8E46-45EC-801E-C1D1E9E17625}" destId="{08C8F058-5E5B-48B6-88F5-C03251CE6AF1}" srcOrd="0" destOrd="0" presId="urn:microsoft.com/office/officeart/2005/8/layout/default#1"/>
    <dgm:cxn modelId="{EDED98F5-0B8F-4823-8195-95F0D9BF3C5E}" type="presOf" srcId="{2298AF7E-0FFC-4F6C-9893-E71D8AEC4058}" destId="{0C74D3C3-DED6-4CB2-80DD-CDC06AD9F586}" srcOrd="0" destOrd="0" presId="urn:microsoft.com/office/officeart/2005/8/layout/default#1"/>
    <dgm:cxn modelId="{B9A1F744-529D-4A3B-8009-CC1526EBCA50}" type="presOf" srcId="{315FF2A7-E571-49A4-8CD7-39BE13676925}" destId="{542A9980-CDE0-4EF6-9C40-AEFF93F1C8D2}" srcOrd="0" destOrd="0" presId="urn:microsoft.com/office/officeart/2005/8/layout/default#1"/>
    <dgm:cxn modelId="{1FE987DB-4768-4F8F-9FD5-E6C0418013E6}" type="presOf" srcId="{978E35B7-3ACB-4056-95B2-2DAF527644D8}" destId="{2696A9DC-4798-40B7-8B04-0C35EE8DC26B}" srcOrd="0" destOrd="0" presId="urn:microsoft.com/office/officeart/2005/8/layout/default#1"/>
    <dgm:cxn modelId="{2D32D439-5E55-45F9-9837-3291E15BE221}" type="presOf" srcId="{6B7D31A5-49B6-4A20-8735-1BB3CF92DD6D}" destId="{48F76873-BA2B-497A-92EE-FE0D72181C4A}" srcOrd="0" destOrd="0" presId="urn:microsoft.com/office/officeart/2005/8/layout/default#1"/>
    <dgm:cxn modelId="{EC91D154-1DC6-47D8-8A97-CD70C8BE799B}" srcId="{978E35B7-3ACB-4056-95B2-2DAF527644D8}" destId="{2298AF7E-0FFC-4F6C-9893-E71D8AEC4058}" srcOrd="1" destOrd="0" parTransId="{D7376CF8-B049-433F-B0DC-DA42598B8C9F}" sibTransId="{67E3F63E-6ADA-4A34-999E-AA0D920B6A94}"/>
    <dgm:cxn modelId="{512107C2-0087-4F2F-A01F-61F7BBC55B6D}" type="presParOf" srcId="{2696A9DC-4798-40B7-8B04-0C35EE8DC26B}" destId="{542A9980-CDE0-4EF6-9C40-AEFF93F1C8D2}" srcOrd="0" destOrd="0" presId="urn:microsoft.com/office/officeart/2005/8/layout/default#1"/>
    <dgm:cxn modelId="{9386B603-5556-43CC-9E69-A7F641AB7408}" type="presParOf" srcId="{2696A9DC-4798-40B7-8B04-0C35EE8DC26B}" destId="{BD22D686-19D1-401D-B01E-76D0B42D6CF4}" srcOrd="1" destOrd="0" presId="urn:microsoft.com/office/officeart/2005/8/layout/default#1"/>
    <dgm:cxn modelId="{4C666C34-6468-4272-A111-A89052F106EE}" type="presParOf" srcId="{2696A9DC-4798-40B7-8B04-0C35EE8DC26B}" destId="{0C74D3C3-DED6-4CB2-80DD-CDC06AD9F586}" srcOrd="2" destOrd="0" presId="urn:microsoft.com/office/officeart/2005/8/layout/default#1"/>
    <dgm:cxn modelId="{C28AFC44-E074-41BF-B46A-FE4F3568BB9A}" type="presParOf" srcId="{2696A9DC-4798-40B7-8B04-0C35EE8DC26B}" destId="{11D4EE9E-B502-41FA-8418-EAA86186FA94}" srcOrd="3" destOrd="0" presId="urn:microsoft.com/office/officeart/2005/8/layout/default#1"/>
    <dgm:cxn modelId="{18145558-310D-4176-A7FE-4071B3CEB576}" type="presParOf" srcId="{2696A9DC-4798-40B7-8B04-0C35EE8DC26B}" destId="{48F76873-BA2B-497A-92EE-FE0D72181C4A}" srcOrd="4" destOrd="0" presId="urn:microsoft.com/office/officeart/2005/8/layout/default#1"/>
    <dgm:cxn modelId="{9B82DB17-65C0-4949-88D5-173F7F027313}" type="presParOf" srcId="{2696A9DC-4798-40B7-8B04-0C35EE8DC26B}" destId="{A19A8CF1-0768-422D-B958-3C8FA540548C}" srcOrd="5" destOrd="0" presId="urn:microsoft.com/office/officeart/2005/8/layout/default#1"/>
    <dgm:cxn modelId="{CA74C038-9D62-4470-BD09-5A4F4BEECD5B}" type="presParOf" srcId="{2696A9DC-4798-40B7-8B04-0C35EE8DC26B}" destId="{08C8F058-5E5B-48B6-88F5-C03251CE6AF1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A2D1C-4E44-4A8E-9FDB-88F33436336D}">
      <dsp:nvSpPr>
        <dsp:cNvPr id="0" name=""/>
        <dsp:cNvSpPr/>
      </dsp:nvSpPr>
      <dsp:spPr>
        <a:xfrm rot="16200000">
          <a:off x="188" y="267591"/>
          <a:ext cx="2159286" cy="2159286"/>
        </a:xfrm>
        <a:prstGeom prst="upArrow">
          <a:avLst>
            <a:gd name="adj1" fmla="val 50000"/>
            <a:gd name="adj2" fmla="val 35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/>
            <a:t>Antigüedad de Saldos</a:t>
          </a:r>
        </a:p>
      </dsp:txBody>
      <dsp:txXfrm rot="5400000">
        <a:off x="378063" y="807412"/>
        <a:ext cx="1781411" cy="1079643"/>
      </dsp:txXfrm>
    </dsp:sp>
    <dsp:sp modelId="{955CBD36-F67D-412D-9EA7-FC72E2D60A80}">
      <dsp:nvSpPr>
        <dsp:cNvPr id="0" name=""/>
        <dsp:cNvSpPr/>
      </dsp:nvSpPr>
      <dsp:spPr>
        <a:xfrm rot="5400000">
          <a:off x="2376133" y="267591"/>
          <a:ext cx="2159286" cy="2159286"/>
        </a:xfrm>
        <a:prstGeom prst="upArrow">
          <a:avLst>
            <a:gd name="adj1" fmla="val 50000"/>
            <a:gd name="adj2" fmla="val 35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/>
            <a:t>Pronóstico de Cobranza</a:t>
          </a:r>
        </a:p>
      </dsp:txBody>
      <dsp:txXfrm rot="-5400000">
        <a:off x="2376133" y="807413"/>
        <a:ext cx="1781411" cy="10796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083F3-A6C1-4290-B2BE-C020D80AF09A}">
      <dsp:nvSpPr>
        <dsp:cNvPr id="0" name=""/>
        <dsp:cNvSpPr/>
      </dsp:nvSpPr>
      <dsp:spPr>
        <a:xfrm>
          <a:off x="1334776" y="0"/>
          <a:ext cx="4762676" cy="4762676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6A500BB-4165-4B04-B8B2-FCF0CC76C337}">
      <dsp:nvSpPr>
        <dsp:cNvPr id="0" name=""/>
        <dsp:cNvSpPr/>
      </dsp:nvSpPr>
      <dsp:spPr>
        <a:xfrm>
          <a:off x="1644350" y="309573"/>
          <a:ext cx="1905070" cy="1905070"/>
        </a:xfrm>
        <a:prstGeom prst="round2Diag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/>
            <a:t>Grandes posibilidades de pago pues se conjunta la disposición con la capacidad</a:t>
          </a:r>
        </a:p>
      </dsp:txBody>
      <dsp:txXfrm>
        <a:off x="1737348" y="402571"/>
        <a:ext cx="1719074" cy="1719074"/>
      </dsp:txXfrm>
    </dsp:sp>
    <dsp:sp modelId="{7353B74D-A57F-4E77-B6D9-F242C322D986}">
      <dsp:nvSpPr>
        <dsp:cNvPr id="0" name=""/>
        <dsp:cNvSpPr/>
      </dsp:nvSpPr>
      <dsp:spPr>
        <a:xfrm>
          <a:off x="3882808" y="309573"/>
          <a:ext cx="1905070" cy="1905070"/>
        </a:xfrm>
        <a:prstGeom prst="round2Diag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/>
            <a:t>Por alguna razón el cliente se encuentra temporalmente imposibilitado, pero su actitud permite establecer un compromiso que estará dispuesto a cumplir</a:t>
          </a:r>
        </a:p>
      </dsp:txBody>
      <dsp:txXfrm>
        <a:off x="3975806" y="402571"/>
        <a:ext cx="1719074" cy="1719074"/>
      </dsp:txXfrm>
    </dsp:sp>
    <dsp:sp modelId="{7F8A4EEC-E8AB-4F39-AC53-9B1B0FB34A28}">
      <dsp:nvSpPr>
        <dsp:cNvPr id="0" name=""/>
        <dsp:cNvSpPr/>
      </dsp:nvSpPr>
      <dsp:spPr>
        <a:xfrm>
          <a:off x="1644350" y="2548031"/>
          <a:ext cx="1905070" cy="1905070"/>
        </a:xfrm>
        <a:prstGeom prst="round2Diag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/>
            <a:t>La habilidad negociadora es fundamental, el cliente tiene alguna razón que lo hace mantener una actitud negativa</a:t>
          </a:r>
        </a:p>
      </dsp:txBody>
      <dsp:txXfrm>
        <a:off x="1737348" y="2641029"/>
        <a:ext cx="1719074" cy="1719074"/>
      </dsp:txXfrm>
    </dsp:sp>
    <dsp:sp modelId="{B083170C-CFEB-4A01-ADC5-4880C8CCC2E0}">
      <dsp:nvSpPr>
        <dsp:cNvPr id="0" name=""/>
        <dsp:cNvSpPr/>
      </dsp:nvSpPr>
      <dsp:spPr>
        <a:xfrm>
          <a:off x="3882808" y="2548031"/>
          <a:ext cx="1905070" cy="1905070"/>
        </a:xfrm>
        <a:prstGeom prst="round2Diag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/>
            <a:t>Este tipo de caso por lo regular requiere de estrategias un poco más enérgicas y en algunos casos derivan en proceso legal</a:t>
          </a:r>
        </a:p>
      </dsp:txBody>
      <dsp:txXfrm>
        <a:off x="3975806" y="2641029"/>
        <a:ext cx="1719074" cy="17190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A9980-CDE0-4EF6-9C40-AEFF93F1C8D2}">
      <dsp:nvSpPr>
        <dsp:cNvPr id="0" name=""/>
        <dsp:cNvSpPr/>
      </dsp:nvSpPr>
      <dsp:spPr>
        <a:xfrm>
          <a:off x="397586" y="2125"/>
          <a:ext cx="2997115" cy="1798269"/>
        </a:xfrm>
        <a:prstGeom prst="round2DiagRect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kern="1200" dirty="0"/>
            <a:t>Límite de crédito</a:t>
          </a:r>
        </a:p>
      </dsp:txBody>
      <dsp:txXfrm>
        <a:off x="485370" y="89909"/>
        <a:ext cx="2821547" cy="1622701"/>
      </dsp:txXfrm>
    </dsp:sp>
    <dsp:sp modelId="{0C74D3C3-DED6-4CB2-80DD-CDC06AD9F586}">
      <dsp:nvSpPr>
        <dsp:cNvPr id="0" name=""/>
        <dsp:cNvSpPr/>
      </dsp:nvSpPr>
      <dsp:spPr>
        <a:xfrm>
          <a:off x="3703555" y="0"/>
          <a:ext cx="2997115" cy="1798269"/>
        </a:xfrm>
        <a:prstGeom prst="round2DiagRect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kern="1200" dirty="0"/>
            <a:t>Días de Crédito</a:t>
          </a:r>
        </a:p>
      </dsp:txBody>
      <dsp:txXfrm>
        <a:off x="3791339" y="87784"/>
        <a:ext cx="2821547" cy="1622701"/>
      </dsp:txXfrm>
    </dsp:sp>
    <dsp:sp modelId="{48F76873-BA2B-497A-92EE-FE0D72181C4A}">
      <dsp:nvSpPr>
        <dsp:cNvPr id="0" name=""/>
        <dsp:cNvSpPr/>
      </dsp:nvSpPr>
      <dsp:spPr>
        <a:xfrm>
          <a:off x="6991242" y="2125"/>
          <a:ext cx="2997115" cy="1798269"/>
        </a:xfrm>
        <a:prstGeom prst="round2DiagRect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kern="1200" dirty="0"/>
            <a:t>Descuento por Pronto Pago</a:t>
          </a:r>
        </a:p>
      </dsp:txBody>
      <dsp:txXfrm>
        <a:off x="7079026" y="89909"/>
        <a:ext cx="2821547" cy="1622701"/>
      </dsp:txXfrm>
    </dsp:sp>
    <dsp:sp modelId="{08C8F058-5E5B-48B6-88F5-C03251CE6AF1}">
      <dsp:nvSpPr>
        <dsp:cNvPr id="0" name=""/>
        <dsp:cNvSpPr/>
      </dsp:nvSpPr>
      <dsp:spPr>
        <a:xfrm>
          <a:off x="855666" y="2102232"/>
          <a:ext cx="2997115" cy="1798269"/>
        </a:xfrm>
        <a:prstGeom prst="round2DiagRect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kern="1200" dirty="0"/>
            <a:t>Intereses Moratorios</a:t>
          </a:r>
        </a:p>
      </dsp:txBody>
      <dsp:txXfrm>
        <a:off x="943450" y="2190016"/>
        <a:ext cx="2821547" cy="16227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55221-9A96-42B1-AA9C-EC4C952ACB36}" type="datetimeFigureOut">
              <a:rPr lang="es-MX" smtClean="0"/>
              <a:t>27/09/2018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F8360-5467-4AAB-87E9-2AB1C4CF023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5257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800" b="0" dirty="0"/>
              <a:t>La Cobranza es un importante servicio que permite el mantenimiento de los clientes al igual que abre la posibilidad de “volver a prestar”; es un proceso estratégico y clave para generar el hábito y una cultura de pago en los clientes. La cobranza puede ser vista también como un área de negocios cuyo objetivo es generar rentabilidad convirtiendo pérdidas en ingresos.</a:t>
            </a:r>
          </a:p>
          <a:p>
            <a:endParaRPr lang="es-ES_tradnl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F8360-5467-4AAB-87E9-2AB1C4CF0236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8736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F8360-5467-4AAB-87E9-2AB1C4CF0236}" type="slidenum">
              <a:rPr lang="es-MX" smtClean="0"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58011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F8360-5467-4AAB-87E9-2AB1C4CF0236}" type="slidenum">
              <a:rPr lang="es-MX" smtClean="0"/>
              <a:t>10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58676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 dirty="0"/>
              <a:t>Información confidencial</a:t>
            </a:r>
          </a:p>
        </p:txBody>
      </p:sp>
    </p:spTree>
    <p:extLst>
      <p:ext uri="{BB962C8B-B14F-4D97-AF65-F5344CB8AC3E}">
        <p14:creationId xmlns:p14="http://schemas.microsoft.com/office/powerpoint/2010/main" val="3701652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 dirty="0"/>
              <a:t>Información confidencial</a:t>
            </a:r>
          </a:p>
        </p:txBody>
      </p:sp>
    </p:spTree>
    <p:extLst>
      <p:ext uri="{BB962C8B-B14F-4D97-AF65-F5344CB8AC3E}">
        <p14:creationId xmlns:p14="http://schemas.microsoft.com/office/powerpoint/2010/main" val="859053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 dirty="0"/>
              <a:t>Información confidencial</a:t>
            </a:r>
          </a:p>
        </p:txBody>
      </p:sp>
    </p:spTree>
    <p:extLst>
      <p:ext uri="{BB962C8B-B14F-4D97-AF65-F5344CB8AC3E}">
        <p14:creationId xmlns:p14="http://schemas.microsoft.com/office/powerpoint/2010/main" val="132252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bg>
      <p:bgPr>
        <a:gradFill flip="none" rotWithShape="1">
          <a:gsLst>
            <a:gs pos="28000">
              <a:srgbClr val="00B0F0"/>
            </a:gs>
            <a:gs pos="100000">
              <a:srgbClr val="0099D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9886-C474-0946-A7C3-7B49AD79A5C8}" type="datetimeFigureOut">
              <a:rPr lang="es-ES_tradnl" smtClean="0"/>
              <a:t>27/09/2018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54786-0279-1845-B759-8F5D688BCA52}" type="slidenum">
              <a:rPr lang="es-ES_tradnl" smtClean="0"/>
              <a:t>‹Nº›</a:t>
            </a:fld>
            <a:endParaRPr lang="es-ES_tradnl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agregarla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9886-C474-0946-A7C3-7B49AD79A5C8}" type="datetimeFigureOut">
              <a:rPr lang="es-ES_tradnl" smtClean="0"/>
              <a:t>27/09/2018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54786-0279-1845-B759-8F5D688BCA52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02" y="6149729"/>
            <a:ext cx="5170598" cy="5763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02" y="6149729"/>
            <a:ext cx="5170598" cy="5763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9886-C474-0946-A7C3-7B49AD79A5C8}" type="datetimeFigureOut">
              <a:rPr lang="es-ES_tradnl" smtClean="0"/>
              <a:t>27/09/2018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54786-0279-1845-B759-8F5D688BCA52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02" y="6149729"/>
            <a:ext cx="5170598" cy="5763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02" y="6149729"/>
            <a:ext cx="5170598" cy="5763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9886-C474-0946-A7C3-7B49AD79A5C8}" type="datetimeFigureOut">
              <a:rPr lang="es-ES_tradnl" smtClean="0"/>
              <a:t>27/09/2018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54786-0279-1845-B759-8F5D688BCA52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02" y="6149729"/>
            <a:ext cx="5170598" cy="5763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02" y="6149729"/>
            <a:ext cx="5170598" cy="5763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83135"/>
            <a:ext cx="9144000" cy="1370267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DF562849-0E8A-F64D-A9D2-9434E20CDDFF}" type="datetimeFigureOut">
              <a:rPr lang="es-ES_tradnl" smtClean="0"/>
              <a:pPr/>
              <a:t>27/09/2018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556B67D-D418-B143-A9AD-EF3BA73A3F92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30752"/>
            <a:ext cx="3352489" cy="109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46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o We Ar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2199217"/>
            <a:ext cx="12192000" cy="3943351"/>
          </a:xfrm>
          <a:prstGeom prst="rect">
            <a:avLst/>
          </a:prstGeom>
          <a:solidFill>
            <a:srgbClr val="283C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492876" y="2466521"/>
            <a:ext cx="4917656" cy="3409345"/>
          </a:xfrm>
          <a:prstGeom prst="rect">
            <a:avLst/>
          </a:prstGeom>
        </p:spPr>
        <p:txBody>
          <a:bodyPr/>
          <a:lstStyle>
            <a:lvl1pPr>
              <a:defRPr sz="1867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791183" y="584200"/>
            <a:ext cx="10609636" cy="6096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 rtl="0">
              <a:spcBef>
                <a:spcPts val="0"/>
              </a:spcBef>
              <a:buNone/>
              <a:defRPr sz="4000" b="0" cap="none" spc="0" baseline="0">
                <a:solidFill>
                  <a:schemeClr val="tx2"/>
                </a:solidFill>
                <a:latin typeface="Lato Light" pitchFamily="34" charset="0"/>
                <a:ea typeface="Open Sans Ligh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5486400" y="1648883"/>
            <a:ext cx="1219200" cy="211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793751" y="1233516"/>
            <a:ext cx="10604500" cy="3048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 rtl="0">
              <a:spcBef>
                <a:spcPts val="0"/>
              </a:spcBef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Lato" pitchFamily="34" charset="0"/>
              </a:defRPr>
            </a:lvl1pPr>
            <a:lvl2pPr algn="ctr" rtl="0">
              <a:defRPr/>
            </a:lvl2pPr>
            <a:lvl3pPr algn="ctr" rtl="0">
              <a:defRPr/>
            </a:lvl3pPr>
            <a:lvl4pPr algn="ctr" rtl="0">
              <a:defRPr/>
            </a:lvl4pPr>
            <a:lvl5pPr algn="ctr"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Oval 5"/>
          <p:cNvSpPr/>
          <p:nvPr userDrawn="1"/>
        </p:nvSpPr>
        <p:spPr>
          <a:xfrm>
            <a:off x="11487165" y="327036"/>
            <a:ext cx="349235" cy="34923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1509383" y="406404"/>
            <a:ext cx="292101" cy="1743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BFB7DA9A-4347-4BB6-90C1-A2863F29E6F4}" type="slidenum">
              <a:rPr lang="en-US" sz="1133" smtClean="0">
                <a:solidFill>
                  <a:schemeClr val="bg1"/>
                </a:solidFill>
                <a:latin typeface="Lato" panose="020F0502020204030203" pitchFamily="34" charset="0"/>
              </a:rPr>
              <a:pPr algn="ctr"/>
              <a:t>‹Nº›</a:t>
            </a:fld>
            <a:endParaRPr lang="en-US" sz="1133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1425768" y="6345340"/>
            <a:ext cx="539749" cy="235377"/>
            <a:chOff x="8569326" y="4759004"/>
            <a:chExt cx="404812" cy="176533"/>
          </a:xfrm>
        </p:grpSpPr>
        <p:sp>
          <p:nvSpPr>
            <p:cNvPr id="18" name="Shape 12">
              <a:hlinkClick r:id="" action="ppaction://hlinkshowjump?jump=previousslide"/>
            </p:cNvPr>
            <p:cNvSpPr/>
            <p:nvPr/>
          </p:nvSpPr>
          <p:spPr>
            <a:xfrm>
              <a:off x="8627180" y="4806007"/>
              <a:ext cx="48127" cy="8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96"/>
                  </a:moveTo>
                  <a:cubicBezTo>
                    <a:pt x="21600" y="1984"/>
                    <a:pt x="21476" y="2150"/>
                    <a:pt x="21229" y="2294"/>
                  </a:cubicBezTo>
                  <a:lnTo>
                    <a:pt x="6643" y="10800"/>
                  </a:lnTo>
                  <a:lnTo>
                    <a:pt x="21229" y="19306"/>
                  </a:lnTo>
                  <a:cubicBezTo>
                    <a:pt x="21476" y="19450"/>
                    <a:pt x="21600" y="19616"/>
                    <a:pt x="21600" y="19804"/>
                  </a:cubicBezTo>
                  <a:cubicBezTo>
                    <a:pt x="21600" y="19991"/>
                    <a:pt x="21476" y="20157"/>
                    <a:pt x="21229" y="20301"/>
                  </a:cubicBezTo>
                  <a:lnTo>
                    <a:pt x="19373" y="21384"/>
                  </a:lnTo>
                  <a:cubicBezTo>
                    <a:pt x="19126" y="21528"/>
                    <a:pt x="18841" y="21600"/>
                    <a:pt x="18520" y="21600"/>
                  </a:cubicBezTo>
                  <a:cubicBezTo>
                    <a:pt x="18198" y="21600"/>
                    <a:pt x="17913" y="21528"/>
                    <a:pt x="17666" y="21384"/>
                  </a:cubicBezTo>
                  <a:lnTo>
                    <a:pt x="371" y="11298"/>
                  </a:lnTo>
                  <a:cubicBezTo>
                    <a:pt x="124" y="11154"/>
                    <a:pt x="0" y="10988"/>
                    <a:pt x="0" y="10800"/>
                  </a:cubicBezTo>
                  <a:cubicBezTo>
                    <a:pt x="0" y="10612"/>
                    <a:pt x="124" y="10446"/>
                    <a:pt x="371" y="10302"/>
                  </a:cubicBezTo>
                  <a:lnTo>
                    <a:pt x="17666" y="216"/>
                  </a:lnTo>
                  <a:cubicBezTo>
                    <a:pt x="17913" y="72"/>
                    <a:pt x="18198" y="0"/>
                    <a:pt x="18520" y="0"/>
                  </a:cubicBezTo>
                  <a:cubicBezTo>
                    <a:pt x="18841" y="0"/>
                    <a:pt x="19126" y="72"/>
                    <a:pt x="19373" y="216"/>
                  </a:cubicBezTo>
                  <a:lnTo>
                    <a:pt x="21229" y="1299"/>
                  </a:lnTo>
                  <a:cubicBezTo>
                    <a:pt x="21476" y="1443"/>
                    <a:pt x="21600" y="1609"/>
                    <a:pt x="21600" y="179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>
                <a:defRPr sz="3200"/>
              </a:pPr>
              <a:endParaRPr sz="4267"/>
            </a:p>
          </p:txBody>
        </p:sp>
        <p:sp>
          <p:nvSpPr>
            <p:cNvPr id="19" name="Shape 13">
              <a:hlinkClick r:id="" action="ppaction://hlinkshowjump?jump=previousslide"/>
            </p:cNvPr>
            <p:cNvSpPr/>
            <p:nvPr/>
          </p:nvSpPr>
          <p:spPr>
            <a:xfrm>
              <a:off x="8569326" y="4759004"/>
              <a:ext cx="176534" cy="176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9525" cap="flat">
              <a:solidFill>
                <a:schemeClr val="bg1">
                  <a:lumMod val="8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3200"/>
              </a:pPr>
              <a:endParaRPr sz="4267"/>
            </a:p>
          </p:txBody>
        </p:sp>
        <p:sp>
          <p:nvSpPr>
            <p:cNvPr id="20" name="Shape 15">
              <a:hlinkClick r:id="" action="ppaction://hlinkshowjump?jump=nextslide"/>
            </p:cNvPr>
            <p:cNvSpPr/>
            <p:nvPr/>
          </p:nvSpPr>
          <p:spPr>
            <a:xfrm rot="10800000">
              <a:off x="8868158" y="4806007"/>
              <a:ext cx="48127" cy="8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96"/>
                  </a:moveTo>
                  <a:cubicBezTo>
                    <a:pt x="21600" y="1984"/>
                    <a:pt x="21476" y="2150"/>
                    <a:pt x="21229" y="2294"/>
                  </a:cubicBezTo>
                  <a:lnTo>
                    <a:pt x="6643" y="10800"/>
                  </a:lnTo>
                  <a:lnTo>
                    <a:pt x="21229" y="19306"/>
                  </a:lnTo>
                  <a:cubicBezTo>
                    <a:pt x="21476" y="19450"/>
                    <a:pt x="21600" y="19616"/>
                    <a:pt x="21600" y="19804"/>
                  </a:cubicBezTo>
                  <a:cubicBezTo>
                    <a:pt x="21600" y="19991"/>
                    <a:pt x="21476" y="20157"/>
                    <a:pt x="21229" y="20301"/>
                  </a:cubicBezTo>
                  <a:lnTo>
                    <a:pt x="19373" y="21384"/>
                  </a:lnTo>
                  <a:cubicBezTo>
                    <a:pt x="19126" y="21528"/>
                    <a:pt x="18841" y="21600"/>
                    <a:pt x="18520" y="21600"/>
                  </a:cubicBezTo>
                  <a:cubicBezTo>
                    <a:pt x="18198" y="21600"/>
                    <a:pt x="17913" y="21528"/>
                    <a:pt x="17666" y="21384"/>
                  </a:cubicBezTo>
                  <a:lnTo>
                    <a:pt x="371" y="11298"/>
                  </a:lnTo>
                  <a:cubicBezTo>
                    <a:pt x="124" y="11154"/>
                    <a:pt x="0" y="10988"/>
                    <a:pt x="0" y="10800"/>
                  </a:cubicBezTo>
                  <a:cubicBezTo>
                    <a:pt x="0" y="10612"/>
                    <a:pt x="124" y="10446"/>
                    <a:pt x="371" y="10302"/>
                  </a:cubicBezTo>
                  <a:lnTo>
                    <a:pt x="17666" y="216"/>
                  </a:lnTo>
                  <a:cubicBezTo>
                    <a:pt x="17913" y="72"/>
                    <a:pt x="18198" y="0"/>
                    <a:pt x="18520" y="0"/>
                  </a:cubicBezTo>
                  <a:cubicBezTo>
                    <a:pt x="18841" y="0"/>
                    <a:pt x="19126" y="72"/>
                    <a:pt x="19373" y="216"/>
                  </a:cubicBezTo>
                  <a:lnTo>
                    <a:pt x="21229" y="1299"/>
                  </a:lnTo>
                  <a:cubicBezTo>
                    <a:pt x="21476" y="1443"/>
                    <a:pt x="21600" y="1609"/>
                    <a:pt x="21600" y="179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>
                <a:defRPr sz="3200"/>
              </a:pPr>
              <a:endParaRPr sz="4267"/>
            </a:p>
          </p:txBody>
        </p:sp>
        <p:sp>
          <p:nvSpPr>
            <p:cNvPr id="21" name="Shape 16">
              <a:hlinkClick r:id="" action="ppaction://hlinkshowjump?jump=nextslide"/>
            </p:cNvPr>
            <p:cNvSpPr/>
            <p:nvPr/>
          </p:nvSpPr>
          <p:spPr>
            <a:xfrm>
              <a:off x="8797604" y="4759004"/>
              <a:ext cx="176534" cy="176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9525" cap="flat">
              <a:solidFill>
                <a:schemeClr val="bg1">
                  <a:lumMod val="85000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/>
              </a:pPr>
              <a:endParaRPr sz="4267"/>
            </a:p>
          </p:txBody>
        </p:sp>
      </p:grpSp>
    </p:spTree>
    <p:extLst>
      <p:ext uri="{BB962C8B-B14F-4D97-AF65-F5344CB8AC3E}">
        <p14:creationId xmlns:p14="http://schemas.microsoft.com/office/powerpoint/2010/main" val="1849618964"/>
      </p:ext>
    </p:extLst>
  </p:cSld>
  <p:clrMapOvr>
    <a:masterClrMapping/>
  </p:clrMapOvr>
  <p:transition spd="slow" advClick="0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  <p:extLst mod="1">
    <p:ext uri="{DCECCB84-F9BA-43D5-87BE-67443E8EF086}">
      <p15:sldGuideLst xmlns:p15="http://schemas.microsoft.com/office/powerpoint/2012/main">
        <p15:guide id="1" pos="375">
          <p15:clr>
            <a:srgbClr val="FBAE40"/>
          </p15:clr>
        </p15:guide>
        <p15:guide id="2" pos="5384">
          <p15:clr>
            <a:srgbClr val="FBAE40"/>
          </p15:clr>
        </p15:guide>
        <p15:guide id="3" orient="horz" pos="2901">
          <p15:clr>
            <a:srgbClr val="FBAE40"/>
          </p15:clr>
        </p15:guide>
        <p15:guide id="4" orient="horz" pos="10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786047" y="128003"/>
            <a:ext cx="10609636" cy="6096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 rtl="0">
              <a:spcBef>
                <a:spcPts val="0"/>
              </a:spcBef>
              <a:buNone/>
              <a:defRPr sz="4000" b="0" cap="none" spc="0" baseline="0">
                <a:solidFill>
                  <a:schemeClr val="tx2"/>
                </a:solidFill>
                <a:latin typeface="Lato Light" pitchFamily="34" charset="0"/>
                <a:ea typeface="Open Sans Light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5486400" y="1080263"/>
            <a:ext cx="1219200" cy="211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791183" y="777209"/>
            <a:ext cx="10604500" cy="3048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 rtl="0">
              <a:spcBef>
                <a:spcPts val="0"/>
              </a:spcBef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Lato" pitchFamily="34" charset="0"/>
              </a:defRPr>
            </a:lvl1pPr>
            <a:lvl2pPr algn="ctr" rtl="0">
              <a:defRPr/>
            </a:lvl2pPr>
            <a:lvl3pPr algn="ctr" rtl="0">
              <a:defRPr/>
            </a:lvl3pPr>
            <a:lvl4pPr algn="ctr" rtl="0">
              <a:defRPr/>
            </a:lvl4pPr>
            <a:lvl5pPr algn="ctr"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Oval 5"/>
          <p:cNvSpPr/>
          <p:nvPr userDrawn="1"/>
        </p:nvSpPr>
        <p:spPr>
          <a:xfrm>
            <a:off x="11487165" y="327036"/>
            <a:ext cx="349235" cy="34923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1509383" y="406404"/>
            <a:ext cx="292101" cy="1743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BFB7DA9A-4347-4BB6-90C1-A2863F29E6F4}" type="slidenum">
              <a:rPr lang="en-US" sz="1133" smtClean="0">
                <a:solidFill>
                  <a:schemeClr val="bg1"/>
                </a:solidFill>
                <a:latin typeface="Lato" panose="020F0502020204030203" pitchFamily="34" charset="0"/>
              </a:rPr>
              <a:pPr algn="ctr"/>
              <a:t>‹Nº›</a:t>
            </a:fld>
            <a:endParaRPr lang="en-US" sz="1133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124631"/>
      </p:ext>
    </p:extLst>
  </p:cSld>
  <p:clrMapOvr>
    <a:masterClrMapping/>
  </p:clrMapOvr>
  <p:transition spd="slow" advClick="0" advTm="1000">
    <p:pull/>
  </p:transition>
  <p:extLst mod="1">
    <p:ext uri="{DCECCB84-F9BA-43D5-87BE-67443E8EF086}">
      <p15:sldGuideLst xmlns:p15="http://schemas.microsoft.com/office/powerpoint/2012/main">
        <p15:guide id="1" pos="375">
          <p15:clr>
            <a:srgbClr val="FBAE40"/>
          </p15:clr>
        </p15:guide>
        <p15:guide id="2" pos="5384">
          <p15:clr>
            <a:srgbClr val="FBAE40"/>
          </p15:clr>
        </p15:guide>
        <p15:guide id="3" orient="horz" pos="2901">
          <p15:clr>
            <a:srgbClr val="FBAE40"/>
          </p15:clr>
        </p15:guide>
        <p15:guide id="4" orient="horz" pos="10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gradFill flip="none" rotWithShape="1">
          <a:gsLst>
            <a:gs pos="28000">
              <a:srgbClr val="00B0F0"/>
            </a:gs>
            <a:gs pos="100000">
              <a:srgbClr val="0099D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9886-C474-0946-A7C3-7B49AD79A5C8}" type="datetimeFigureOut">
              <a:rPr lang="es-ES_tradnl" smtClean="0"/>
              <a:t>27/09/2018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54786-0279-1845-B759-8F5D688BCA52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7"/>
          <a:stretch/>
        </p:blipFill>
        <p:spPr>
          <a:xfrm>
            <a:off x="9220782" y="6150873"/>
            <a:ext cx="2541727" cy="44820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7"/>
          <a:stretch/>
        </p:blipFill>
        <p:spPr>
          <a:xfrm>
            <a:off x="9220782" y="6150873"/>
            <a:ext cx="2541727" cy="448203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9886-C474-0946-A7C3-7B49AD79A5C8}" type="datetimeFigureOut">
              <a:rPr lang="es-ES_tradnl" smtClean="0"/>
              <a:t>27/09/2018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54786-0279-1845-B759-8F5D688BCA52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02" y="6149729"/>
            <a:ext cx="5170598" cy="5763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02" y="6149729"/>
            <a:ext cx="5170598" cy="5763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9886-C474-0946-A7C3-7B49AD79A5C8}" type="datetimeFigureOut">
              <a:rPr lang="es-ES_tradnl" smtClean="0"/>
              <a:t>27/09/2018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54786-0279-1845-B759-8F5D688BCA52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02" y="6149729"/>
            <a:ext cx="5170598" cy="5763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02" y="6149729"/>
            <a:ext cx="5170598" cy="5763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9886-C474-0946-A7C3-7B49AD79A5C8}" type="datetimeFigureOut">
              <a:rPr lang="es-ES_tradnl" smtClean="0"/>
              <a:t>27/09/2018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54786-0279-1845-B759-8F5D688BCA52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02" y="6149729"/>
            <a:ext cx="5170598" cy="5763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02" y="6149729"/>
            <a:ext cx="5170598" cy="5763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9886-C474-0946-A7C3-7B49AD79A5C8}" type="datetimeFigureOut">
              <a:rPr lang="es-ES_tradnl" smtClean="0"/>
              <a:t>27/09/2018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54786-0279-1845-B759-8F5D688BCA52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02" y="6149729"/>
            <a:ext cx="5170598" cy="5763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02" y="6149729"/>
            <a:ext cx="5170598" cy="5763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9886-C474-0946-A7C3-7B49AD79A5C8}" type="datetimeFigureOut">
              <a:rPr lang="es-ES_tradnl" smtClean="0"/>
              <a:t>27/09/2018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54786-0279-1845-B759-8F5D688BCA52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02" y="6149729"/>
            <a:ext cx="5170598" cy="5763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02" y="6149729"/>
            <a:ext cx="5170598" cy="5763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9886-C474-0946-A7C3-7B49AD79A5C8}" type="datetimeFigureOut">
              <a:rPr lang="es-ES_tradnl" smtClean="0"/>
              <a:t>27/09/2018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54786-0279-1845-B759-8F5D688BCA52}" type="slidenum">
              <a:rPr lang="es-ES_tradnl" smtClean="0"/>
              <a:t>‹Nº›</a:t>
            </a:fld>
            <a:endParaRPr lang="es-ES_tradnl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9886-C474-0946-A7C3-7B49AD79A5C8}" type="datetimeFigureOut">
              <a:rPr lang="es-ES_tradnl" smtClean="0"/>
              <a:t>27/09/2018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54786-0279-1845-B759-8F5D688BCA52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02" y="6149729"/>
            <a:ext cx="5170598" cy="5763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02" y="6149729"/>
            <a:ext cx="5170598" cy="5763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99886-C474-0946-A7C3-7B49AD79A5C8}" type="datetimeFigureOut">
              <a:rPr lang="es-ES_tradnl" smtClean="0"/>
              <a:t>27/09/2018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54786-0279-1845-B759-8F5D688BCA52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7" name="Marcador de número de diapositiva 5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543778-E96A-B041-A442-FE3BA166D312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8" name="Marcador de número de diapositiva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543778-E96A-B041-A442-FE3BA166D312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988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791" r:id="rId13"/>
    <p:sldLayoutId id="2147483805" r:id="rId14"/>
    <p:sldLayoutId id="214748380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6.png"/><Relationship Id="rId4" Type="http://schemas.openxmlformats.org/officeDocument/2006/relationships/diagramData" Target="../diagrams/data1.xml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11" Type="http://schemas.openxmlformats.org/officeDocument/2006/relationships/image" Target="../media/image32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31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microsoft.com/office/2007/relationships/hdphoto" Target="../media/hdphoto2.wdp"/><Relationship Id="rId4" Type="http://schemas.openxmlformats.org/officeDocument/2006/relationships/image" Target="../media/image43.png"/><Relationship Id="rId9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microsoft.com/office/2007/relationships/hdphoto" Target="../media/hdphoto2.wdp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55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png"/><Relationship Id="rId5" Type="http://schemas.openxmlformats.org/officeDocument/2006/relationships/image" Target="../media/image5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9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contpaqi.com/CRP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hyperlink" Target="http://definicion.de/efectivo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EA3980C-01A1-B04D-9986-0141B92B1C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Recibo Electronico de Pago</a:t>
            </a:r>
            <a:r>
              <a:rPr lang="es-MX" dirty="0">
                <a:solidFill>
                  <a:schemeClr val="bg1"/>
                </a:solidFill>
              </a:rPr>
              <a:t>, un gran </a:t>
            </a:r>
            <a:r>
              <a:rPr lang="es-MX" b="1" dirty="0">
                <a:solidFill>
                  <a:schemeClr val="bg1"/>
                </a:solidFill>
              </a:rPr>
              <a:t>Aliado</a:t>
            </a:r>
            <a:r>
              <a:rPr lang="es-MX" dirty="0">
                <a:solidFill>
                  <a:schemeClr val="bg1"/>
                </a:solidFill>
              </a:rPr>
              <a:t> para una cobranza </a:t>
            </a:r>
            <a:r>
              <a:rPr lang="es-MX" b="1" dirty="0">
                <a:solidFill>
                  <a:schemeClr val="bg1"/>
                </a:solidFill>
              </a:rPr>
              <a:t>Exitosa</a:t>
            </a:r>
            <a:endParaRPr lang="es-ES_tradn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02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707740" y="235896"/>
            <a:ext cx="5597526" cy="1031317"/>
          </a:xfrm>
        </p:spPr>
        <p:txBody>
          <a:bodyPr>
            <a:normAutofit fontScale="90000"/>
          </a:bodyPr>
          <a:lstStyle/>
          <a:p>
            <a:r>
              <a:rPr lang="es-ES_tradnl" b="1" dirty="0">
                <a:solidFill>
                  <a:srgbClr val="3878C9"/>
                </a:solidFill>
                <a:latin typeface="Titillium Web" charset="0"/>
                <a:ea typeface="Titillium Web" charset="0"/>
                <a:cs typeface="Titillium Web" charset="0"/>
              </a:rPr>
              <a:t>Gestión de Cobranza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707740" y="1152762"/>
            <a:ext cx="10799763" cy="1144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96A4E6-0283-0C4C-B67F-100E6B0D3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903" y="2184079"/>
            <a:ext cx="10515600" cy="1904545"/>
          </a:xfrm>
        </p:spPr>
        <p:txBody>
          <a:bodyPr>
            <a:noAutofit/>
          </a:bodyPr>
          <a:lstStyle/>
          <a:p>
            <a:r>
              <a:rPr lang="es-MX" dirty="0"/>
              <a:t>La gestión de cobranza es el conjunto de acciones </a:t>
            </a:r>
            <a:r>
              <a:rPr lang="es-MX" b="1" dirty="0"/>
              <a:t>coordinadas</a:t>
            </a:r>
            <a:r>
              <a:rPr lang="es-MX" dirty="0"/>
              <a:t> </a:t>
            </a:r>
            <a:r>
              <a:rPr lang="es-MX" b="1" dirty="0"/>
              <a:t>y aplicadas adecuada</a:t>
            </a:r>
            <a:r>
              <a:rPr lang="es-MX" dirty="0"/>
              <a:t> y oportunamente a los clientes para lograr la recuperación de los créditos, de manera que los activos exigibles de la institución se conviertan en activos líquidos de la manera más rápida y eficiente posible, manteniendo en el proceso la buena disposición de los clientes para futuras negociaciones. </a:t>
            </a:r>
          </a:p>
        </p:txBody>
      </p:sp>
    </p:spTree>
    <p:extLst>
      <p:ext uri="{BB962C8B-B14F-4D97-AF65-F5344CB8AC3E}">
        <p14:creationId xmlns:p14="http://schemas.microsoft.com/office/powerpoint/2010/main" val="2778076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24047"/>
          </a:xfrm>
        </p:spPr>
        <p:txBody>
          <a:bodyPr>
            <a:normAutofit/>
          </a:bodyPr>
          <a:lstStyle/>
          <a:p>
            <a:endParaRPr lang="es-ES_tradnl" sz="2407" dirty="0"/>
          </a:p>
          <a:p>
            <a:pPr marL="0" indent="0" algn="just">
              <a:buNone/>
            </a:pPr>
            <a:r>
              <a:rPr lang="es-MX" sz="2400" b="1" dirty="0">
                <a:solidFill>
                  <a:schemeClr val="accent6"/>
                </a:solidFill>
              </a:rPr>
              <a:t>1.- Adoptar Estrategias Proactivas para Tratar la Morosidad antes que Comience;</a:t>
            </a:r>
          </a:p>
          <a:p>
            <a:pPr marL="0" indent="0" algn="just">
              <a:buNone/>
            </a:pPr>
            <a:r>
              <a:rPr lang="es-MX" sz="2400" b="1" dirty="0">
                <a:solidFill>
                  <a:schemeClr val="accent6"/>
                </a:solidFill>
              </a:rPr>
              <a:t>         </a:t>
            </a:r>
            <a:r>
              <a:rPr lang="es-MX" sz="1800" dirty="0"/>
              <a:t>Tratar el problema antes que surja ha sido una de las mejores estrategias para reducir la morosidad.</a:t>
            </a:r>
          </a:p>
          <a:p>
            <a:pPr marL="0" indent="0" algn="just">
              <a:buNone/>
            </a:pPr>
            <a:r>
              <a:rPr lang="es-MX" sz="1800" dirty="0"/>
              <a:t>	</a:t>
            </a:r>
            <a:r>
              <a:rPr lang="es-MX" sz="2000" dirty="0"/>
              <a:t>1.1.- Educar a los clientes sobre características del producto, costos y gastos de cobranza.</a:t>
            </a:r>
          </a:p>
          <a:p>
            <a:pPr marL="0" indent="0" algn="just">
              <a:buNone/>
            </a:pPr>
            <a:r>
              <a:rPr lang="es-MX" sz="2000" dirty="0"/>
              <a:t>                  1.2.- Establecer fechas de pago que son mutualmente beneficiosas.</a:t>
            </a:r>
          </a:p>
          <a:p>
            <a:pPr marL="0" indent="0" algn="just">
              <a:buNone/>
            </a:pPr>
            <a:r>
              <a:rPr lang="es-MX" sz="2000" dirty="0"/>
              <a:t>	1.3.-  Tratar Quejas y Reclamos Oportunamente.</a:t>
            </a:r>
          </a:p>
          <a:p>
            <a:pPr marL="0" indent="0" algn="just">
              <a:buNone/>
            </a:pPr>
            <a:r>
              <a:rPr lang="es-MX" sz="2000" dirty="0"/>
              <a:t>	1.4.- Utilizar el Refuerzo Positivo </a:t>
            </a:r>
            <a:endParaRPr lang="es-ES_tradnl" sz="2000" dirty="0"/>
          </a:p>
        </p:txBody>
      </p:sp>
      <p:sp>
        <p:nvSpPr>
          <p:cNvPr id="5" name="Rectángulo 4"/>
          <p:cNvSpPr/>
          <p:nvPr/>
        </p:nvSpPr>
        <p:spPr>
          <a:xfrm>
            <a:off x="707740" y="374831"/>
            <a:ext cx="9233561" cy="771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400" b="1" dirty="0">
                <a:solidFill>
                  <a:srgbClr val="0070C0"/>
                </a:solidFill>
                <a:latin typeface="Titillium Web" charset="0"/>
                <a:ea typeface="Titillium Web" charset="0"/>
                <a:cs typeface="Titillium Web" charset="0"/>
              </a:rPr>
              <a:t>Mejores Practicas de Cobranza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707740" y="1152761"/>
            <a:ext cx="10799763" cy="1144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014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07009"/>
            <a:ext cx="10515600" cy="2473422"/>
          </a:xfrm>
        </p:spPr>
        <p:txBody>
          <a:bodyPr>
            <a:normAutofit/>
          </a:bodyPr>
          <a:lstStyle/>
          <a:p>
            <a:endParaRPr lang="es-ES_tradnl" sz="2407" dirty="0"/>
          </a:p>
          <a:p>
            <a:pPr marL="0" indent="0" algn="just">
              <a:buNone/>
            </a:pPr>
            <a:r>
              <a:rPr lang="es-MX" sz="2400" b="1" dirty="0">
                <a:solidFill>
                  <a:schemeClr val="accent6"/>
                </a:solidFill>
              </a:rPr>
              <a:t>2.-</a:t>
            </a:r>
            <a:r>
              <a:rPr lang="es-MX" sz="2400" dirty="0"/>
              <a:t> </a:t>
            </a:r>
            <a:r>
              <a:rPr lang="es-MX" sz="2400" b="1" dirty="0">
                <a:solidFill>
                  <a:schemeClr val="accent6"/>
                </a:solidFill>
              </a:rPr>
              <a:t>Fomentar la Alta Productividad en el Área de Cobranza        </a:t>
            </a:r>
          </a:p>
          <a:p>
            <a:pPr marL="0" indent="0" algn="just">
              <a:buNone/>
            </a:pPr>
            <a:r>
              <a:rPr lang="es-MX" sz="1800" dirty="0"/>
              <a:t>Tratar el problema antes que surja ha sido una de las mejores estrategias para reducir la morosidad.</a:t>
            </a:r>
          </a:p>
          <a:p>
            <a:pPr marL="0" indent="0" algn="just">
              <a:buNone/>
            </a:pPr>
            <a:r>
              <a:rPr lang="es-MX" sz="1800" dirty="0"/>
              <a:t>	</a:t>
            </a:r>
            <a:r>
              <a:rPr lang="es-MX" sz="2000" dirty="0"/>
              <a:t>2.1.- Determinar el Procedimiento Adecuado para la Cobranza.</a:t>
            </a:r>
          </a:p>
          <a:p>
            <a:pPr marL="0" indent="0" algn="just">
              <a:buNone/>
            </a:pPr>
            <a:r>
              <a:rPr lang="es-MX" sz="2000" dirty="0"/>
              <a:t>                2.2.- Seleccionar y Capacitar el Personal </a:t>
            </a:r>
          </a:p>
          <a:p>
            <a:pPr marL="0" indent="0" algn="just">
              <a:buNone/>
            </a:pPr>
            <a:r>
              <a:rPr lang="es-MX" sz="2000" dirty="0"/>
              <a:t>	2.3.- Implementar un Sistema de Incentivos para el Personal</a:t>
            </a:r>
          </a:p>
          <a:p>
            <a:pPr marL="0" indent="0" algn="just">
              <a:buNone/>
            </a:pPr>
            <a:endParaRPr lang="es-ES_tradnl" sz="2000" dirty="0"/>
          </a:p>
        </p:txBody>
      </p:sp>
      <p:sp>
        <p:nvSpPr>
          <p:cNvPr id="5" name="Rectángulo 4"/>
          <p:cNvSpPr/>
          <p:nvPr/>
        </p:nvSpPr>
        <p:spPr>
          <a:xfrm>
            <a:off x="707740" y="374831"/>
            <a:ext cx="9233561" cy="771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400" b="1" dirty="0">
                <a:solidFill>
                  <a:srgbClr val="0070C0"/>
                </a:solidFill>
                <a:latin typeface="Titillium Web" charset="0"/>
                <a:ea typeface="Titillium Web" charset="0"/>
                <a:cs typeface="Titillium Web" charset="0"/>
              </a:rPr>
              <a:t>Mejores Practicas de Cobranza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707740" y="1152761"/>
            <a:ext cx="10799763" cy="1144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B942D836-8E13-EC42-ABDA-904F8A286BDB}"/>
              </a:ext>
            </a:extLst>
          </p:cNvPr>
          <p:cNvSpPr txBox="1">
            <a:spLocks/>
          </p:cNvSpPr>
          <p:nvPr/>
        </p:nvSpPr>
        <p:spPr>
          <a:xfrm>
            <a:off x="707740" y="4107078"/>
            <a:ext cx="10515600" cy="2473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s-ES_tradnl" sz="2400" b="1" dirty="0">
                <a:solidFill>
                  <a:schemeClr val="accent6"/>
                </a:solidFill>
              </a:rPr>
              <a:t> 3.</a:t>
            </a:r>
            <a:r>
              <a:rPr lang="es-MX" sz="2400" b="1" dirty="0">
                <a:solidFill>
                  <a:schemeClr val="accent6"/>
                </a:solidFill>
              </a:rPr>
              <a:t>-</a:t>
            </a:r>
            <a:r>
              <a:rPr lang="es-MX" sz="2400" dirty="0"/>
              <a:t> </a:t>
            </a:r>
            <a:r>
              <a:rPr lang="es-MX" sz="2400" b="1" dirty="0">
                <a:solidFill>
                  <a:schemeClr val="accent6"/>
                </a:solidFill>
              </a:rPr>
              <a:t>Asegurar la calidad de la recopilacion y Manejo de informaci</a:t>
            </a:r>
            <a:r>
              <a:rPr lang="es-ES" sz="2400" b="1" dirty="0" err="1">
                <a:solidFill>
                  <a:schemeClr val="accent6"/>
                </a:solidFill>
              </a:rPr>
              <a:t>ò</a:t>
            </a:r>
            <a:r>
              <a:rPr lang="es-MX" sz="2400" b="1" dirty="0">
                <a:solidFill>
                  <a:schemeClr val="accent6"/>
                </a:solidFill>
              </a:rPr>
              <a:t>n        </a:t>
            </a:r>
          </a:p>
          <a:p>
            <a:pPr marL="0" indent="0" algn="just">
              <a:buNone/>
            </a:pPr>
            <a:r>
              <a:rPr lang="es-MX" sz="2000" dirty="0"/>
              <a:t>La información precisa y oportuna sobre los clientes en atraso, su situación del crédito, así como el acceso a información importante que retroalimente el proceso integral de crédito, resultan relevantes para el éxito en cobranza.</a:t>
            </a:r>
          </a:p>
          <a:p>
            <a:pPr marL="0" indent="0" algn="just">
              <a:buFont typeface="Arial"/>
              <a:buNone/>
            </a:pPr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1039750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707740" y="374831"/>
            <a:ext cx="9233561" cy="771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400" b="1" dirty="0">
                <a:solidFill>
                  <a:srgbClr val="0070C0"/>
                </a:solidFill>
                <a:latin typeface="Titillium Web" charset="0"/>
                <a:ea typeface="Titillium Web" charset="0"/>
                <a:cs typeface="Titillium Web" charset="0"/>
              </a:rPr>
              <a:t>Mejores Practicas de Cobranza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707740" y="1152761"/>
            <a:ext cx="10799763" cy="1144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EDE631D-1ED1-F94D-B4DE-5EC07DFFFEAC}"/>
              </a:ext>
            </a:extLst>
          </p:cNvPr>
          <p:cNvSpPr/>
          <p:nvPr/>
        </p:nvSpPr>
        <p:spPr>
          <a:xfrm>
            <a:off x="707741" y="1776653"/>
            <a:ext cx="564007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chemeClr val="accent6"/>
                </a:solidFill>
              </a:rPr>
              <a:t>3.1.-</a:t>
            </a:r>
            <a:r>
              <a:rPr lang="es-MX" b="1" dirty="0">
                <a:solidFill>
                  <a:schemeClr val="accent6"/>
                </a:solidFill>
              </a:rPr>
              <a:t> </a:t>
            </a:r>
            <a:r>
              <a:rPr lang="es-MX" sz="2400" b="1" dirty="0">
                <a:solidFill>
                  <a:schemeClr val="accent6"/>
                </a:solidFill>
              </a:rPr>
              <a:t>Desarrollar Eficientes Sistemas de Información y Soporte </a:t>
            </a:r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Reportes para el diligenciamiento de la cobranza.</a:t>
            </a:r>
          </a:p>
          <a:p>
            <a:r>
              <a:rPr lang="es-MX" dirty="0"/>
              <a:t>Reportes para el monitoreo de la cobranza.</a:t>
            </a:r>
          </a:p>
          <a:p>
            <a:r>
              <a:rPr lang="es-MX" dirty="0"/>
              <a:t>Reportes de riesgo que monitorean el impacto.</a:t>
            </a:r>
            <a:endParaRPr lang="es-ES_tradn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480DB63-292D-DC44-8AD2-0FD5EB0ED0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65" y="4430200"/>
            <a:ext cx="2365776" cy="2427800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A6C601F9-526D-5F4C-8C84-E8C23D089F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95103" y="4933270"/>
            <a:ext cx="3064504" cy="936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es-ES" altLang="es-MX" sz="32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Vigilancia de la cartera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56C4CAB1-4E60-CC42-803B-4D3E67067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6000" y="2864998"/>
            <a:ext cx="4447022" cy="62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altLang="es-MX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 actual de la cartera</a:t>
            </a:r>
            <a:endParaRPr lang="es-ES" altLang="es-MX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5 Diagrama">
            <a:extLst>
              <a:ext uri="{FF2B5EF4-FFF2-40B4-BE49-F238E27FC236}">
                <a16:creationId xmlns:a16="http://schemas.microsoft.com/office/drawing/2014/main" id="{9F1A20D1-5887-4D4C-9E29-E93563BAF2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4776557"/>
              </p:ext>
            </p:extLst>
          </p:nvPr>
        </p:nvGraphicFramePr>
        <p:xfrm>
          <a:off x="6491784" y="3493394"/>
          <a:ext cx="4535608" cy="2694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6 CuadroTexto">
            <a:extLst>
              <a:ext uri="{FF2B5EF4-FFF2-40B4-BE49-F238E27FC236}">
                <a16:creationId xmlns:a16="http://schemas.microsoft.com/office/drawing/2014/main" id="{738F278A-BA5A-5A4A-A8B1-D56C00D03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1662" y="5499086"/>
            <a:ext cx="13878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MX" dirty="0"/>
              <a:t>Saldos vencidos</a:t>
            </a:r>
          </a:p>
        </p:txBody>
      </p:sp>
      <p:sp>
        <p:nvSpPr>
          <p:cNvPr id="15" name="7 CuadroTexto">
            <a:extLst>
              <a:ext uri="{FF2B5EF4-FFF2-40B4-BE49-F238E27FC236}">
                <a16:creationId xmlns:a16="http://schemas.microsoft.com/office/drawing/2014/main" id="{8635FFF9-D65F-AE41-BA89-EC1B1FD45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6586" y="5524719"/>
            <a:ext cx="15213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MX" dirty="0"/>
              <a:t>Saldos por vencer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4C786E6-C38A-A844-88D0-0532088294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812" y="3526328"/>
            <a:ext cx="869951" cy="97037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B75D73C-0193-4046-BB46-94E56CC04F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662" y="3460023"/>
            <a:ext cx="874300" cy="1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53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CD9D71E2-BE06-B949-B2C4-8236A257B701}"/>
              </a:ext>
            </a:extLst>
          </p:cNvPr>
          <p:cNvSpPr/>
          <p:nvPr/>
        </p:nvSpPr>
        <p:spPr>
          <a:xfrm>
            <a:off x="688118" y="3083120"/>
            <a:ext cx="103119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chemeClr val="accent6"/>
                </a:solidFill>
              </a:rPr>
              <a:t>3.3.-El establecimiento del Comité de Mora </a:t>
            </a:r>
          </a:p>
          <a:p>
            <a:r>
              <a:rPr lang="es-MX" dirty="0"/>
              <a:t>El comité de mora debe ser conformado por el personal que participa en las actividades de cobranza </a:t>
            </a:r>
            <a:endParaRPr lang="es-ES_tradnl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57D428B-204D-DB4E-AC80-0E799C1E97E5}"/>
              </a:ext>
            </a:extLst>
          </p:cNvPr>
          <p:cNvSpPr/>
          <p:nvPr/>
        </p:nvSpPr>
        <p:spPr>
          <a:xfrm>
            <a:off x="707740" y="374831"/>
            <a:ext cx="9233561" cy="771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400" b="1" dirty="0">
                <a:solidFill>
                  <a:srgbClr val="0070C0"/>
                </a:solidFill>
                <a:latin typeface="Titillium Web" charset="0"/>
                <a:ea typeface="Titillium Web" charset="0"/>
                <a:cs typeface="Titillium Web" charset="0"/>
              </a:rPr>
              <a:t>Mejores Practicas de Cobranza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2A80D18-F163-C744-817F-23523884D7FE}"/>
              </a:ext>
            </a:extLst>
          </p:cNvPr>
          <p:cNvSpPr/>
          <p:nvPr/>
        </p:nvSpPr>
        <p:spPr>
          <a:xfrm>
            <a:off x="707740" y="1152761"/>
            <a:ext cx="10799763" cy="1144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02B505D-ED09-0E48-BA18-1A637D2954EF}"/>
              </a:ext>
            </a:extLst>
          </p:cNvPr>
          <p:cNvSpPr/>
          <p:nvPr/>
        </p:nvSpPr>
        <p:spPr>
          <a:xfrm>
            <a:off x="846162" y="4437252"/>
            <a:ext cx="1026311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chemeClr val="accent6"/>
                </a:solidFill>
              </a:rPr>
              <a:t>3.4.-Crear Unidades Internas de Control Metodológico </a:t>
            </a:r>
          </a:p>
          <a:p>
            <a:r>
              <a:rPr lang="es-MX" dirty="0"/>
              <a:t>Las unidades internas de Control Metodológico, o auditoria metodológica, son áreas estratégicas desarrolladas dentro de las instituciones ante la carencia de un sistema de control y monitoreo que se ajuste al producto de crédito a la microempresa</a:t>
            </a:r>
            <a:endParaRPr lang="es-ES_tradnl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B207760-A327-744F-A9AA-DAEE4F6D7464}"/>
              </a:ext>
            </a:extLst>
          </p:cNvPr>
          <p:cNvSpPr/>
          <p:nvPr/>
        </p:nvSpPr>
        <p:spPr>
          <a:xfrm>
            <a:off x="707740" y="1451990"/>
            <a:ext cx="1055166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chemeClr val="accent6"/>
                </a:solidFill>
              </a:rPr>
              <a:t>3.2.- Obtención de Información de Calidad Acerca del Cliente</a:t>
            </a:r>
            <a:r>
              <a:rPr lang="es-MX" sz="2400" dirty="0"/>
              <a:t> </a:t>
            </a:r>
          </a:p>
          <a:p>
            <a:endParaRPr lang="es-MX" dirty="0"/>
          </a:p>
          <a:p>
            <a:r>
              <a:rPr lang="es-MX" dirty="0"/>
              <a:t>El Contacto permanente y adecuado con el cliente resulta fundamental para el éxito en la gestión de Cobranza por ello la importancia en la recopilación de información clave y de calidad para la ubicación del cliente.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43272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D57D428B-204D-DB4E-AC80-0E799C1E97E5}"/>
              </a:ext>
            </a:extLst>
          </p:cNvPr>
          <p:cNvSpPr/>
          <p:nvPr/>
        </p:nvSpPr>
        <p:spPr>
          <a:xfrm>
            <a:off x="707740" y="374831"/>
            <a:ext cx="9233561" cy="771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400" b="1" dirty="0">
                <a:solidFill>
                  <a:srgbClr val="0070C0"/>
                </a:solidFill>
                <a:latin typeface="Titillium Web" charset="0"/>
                <a:ea typeface="Titillium Web" charset="0"/>
                <a:cs typeface="Titillium Web" charset="0"/>
              </a:rPr>
              <a:t>Mejores Practicas de Cobranza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2A80D18-F163-C744-817F-23523884D7FE}"/>
              </a:ext>
            </a:extLst>
          </p:cNvPr>
          <p:cNvSpPr/>
          <p:nvPr/>
        </p:nvSpPr>
        <p:spPr>
          <a:xfrm>
            <a:off x="707740" y="1152761"/>
            <a:ext cx="10799763" cy="1144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42A8F29-AE43-AE47-A7D3-7E5C25E88607}"/>
              </a:ext>
            </a:extLst>
          </p:cNvPr>
          <p:cNvSpPr/>
          <p:nvPr/>
        </p:nvSpPr>
        <p:spPr>
          <a:xfrm>
            <a:off x="464024" y="1705676"/>
            <a:ext cx="1104347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b="1" dirty="0">
                <a:solidFill>
                  <a:schemeClr val="accent6"/>
                </a:solidFill>
              </a:rPr>
              <a:t>4.-Contar con Políticas y Procesos de Recuperación Claramente Definidos </a:t>
            </a:r>
          </a:p>
          <a:p>
            <a:pPr algn="just"/>
            <a:r>
              <a:rPr lang="es-MX" dirty="0"/>
              <a:t>Para la creación de una fuerte unidad de cobranza es necesario contar con procedimientos y políticas claros, sistematizados, y homogéneos, que orienten al personal involucrado en las actividades de cobranza, en cómo actuar en cada situación.</a:t>
            </a:r>
            <a:endParaRPr lang="es-ES_tradnl" dirty="0"/>
          </a:p>
        </p:txBody>
      </p:sp>
      <p:sp>
        <p:nvSpPr>
          <p:cNvPr id="9" name="Nube 8">
            <a:extLst>
              <a:ext uri="{FF2B5EF4-FFF2-40B4-BE49-F238E27FC236}">
                <a16:creationId xmlns:a16="http://schemas.microsoft.com/office/drawing/2014/main" id="{5B843D39-4BEA-E945-AD6A-A4D19F9FF4EC}"/>
              </a:ext>
            </a:extLst>
          </p:cNvPr>
          <p:cNvSpPr/>
          <p:nvPr/>
        </p:nvSpPr>
        <p:spPr>
          <a:xfrm>
            <a:off x="475588" y="3234517"/>
            <a:ext cx="3179928" cy="128288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Establecer Políticas para el Contacto con el Cliente</a:t>
            </a:r>
            <a:endParaRPr lang="es-ES_tradnl" b="1" dirty="0"/>
          </a:p>
        </p:txBody>
      </p:sp>
      <p:sp>
        <p:nvSpPr>
          <p:cNvPr id="10" name="Nube 9">
            <a:extLst>
              <a:ext uri="{FF2B5EF4-FFF2-40B4-BE49-F238E27FC236}">
                <a16:creationId xmlns:a16="http://schemas.microsoft.com/office/drawing/2014/main" id="{B33AC89F-1DAC-4F4A-9825-F08AAC6A88D6}"/>
              </a:ext>
            </a:extLst>
          </p:cNvPr>
          <p:cNvSpPr/>
          <p:nvPr/>
        </p:nvSpPr>
        <p:spPr>
          <a:xfrm>
            <a:off x="3377274" y="4811450"/>
            <a:ext cx="3378367" cy="128288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Ofrecer una Variedad de Opciones o Alternativas de Pago </a:t>
            </a:r>
            <a:endParaRPr lang="es-ES_tradnl" b="1" dirty="0"/>
          </a:p>
        </p:txBody>
      </p:sp>
      <p:sp>
        <p:nvSpPr>
          <p:cNvPr id="11" name="Nube 10">
            <a:extLst>
              <a:ext uri="{FF2B5EF4-FFF2-40B4-BE49-F238E27FC236}">
                <a16:creationId xmlns:a16="http://schemas.microsoft.com/office/drawing/2014/main" id="{295F05AC-D13E-C848-B255-A9BD3C207498}"/>
              </a:ext>
            </a:extLst>
          </p:cNvPr>
          <p:cNvSpPr/>
          <p:nvPr/>
        </p:nvSpPr>
        <p:spPr>
          <a:xfrm>
            <a:off x="4879074" y="2937841"/>
            <a:ext cx="2961564" cy="128288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La Cobranza Segmentada por Niveles de Riesgo</a:t>
            </a:r>
            <a:endParaRPr lang="es-ES_tradnl" b="1" dirty="0"/>
          </a:p>
        </p:txBody>
      </p:sp>
      <p:sp>
        <p:nvSpPr>
          <p:cNvPr id="12" name="Nube 11">
            <a:extLst>
              <a:ext uri="{FF2B5EF4-FFF2-40B4-BE49-F238E27FC236}">
                <a16:creationId xmlns:a16="http://schemas.microsoft.com/office/drawing/2014/main" id="{6E2B7F72-4B0D-7440-A63B-1808628A419C}"/>
              </a:ext>
            </a:extLst>
          </p:cNvPr>
          <p:cNvSpPr/>
          <p:nvPr/>
        </p:nvSpPr>
        <p:spPr>
          <a:xfrm>
            <a:off x="8545939" y="2745473"/>
            <a:ext cx="2961564" cy="128288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Controles Operativos</a:t>
            </a:r>
            <a:endParaRPr lang="es-ES_tradnl" b="1" dirty="0"/>
          </a:p>
        </p:txBody>
      </p:sp>
      <p:sp>
        <p:nvSpPr>
          <p:cNvPr id="13" name="Nube 12">
            <a:extLst>
              <a:ext uri="{FF2B5EF4-FFF2-40B4-BE49-F238E27FC236}">
                <a16:creationId xmlns:a16="http://schemas.microsoft.com/office/drawing/2014/main" id="{3A240C12-32AB-B04F-A892-73D953E80146}"/>
              </a:ext>
            </a:extLst>
          </p:cNvPr>
          <p:cNvSpPr/>
          <p:nvPr/>
        </p:nvSpPr>
        <p:spPr>
          <a:xfrm>
            <a:off x="7521809" y="4205784"/>
            <a:ext cx="2961564" cy="128288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Segmentación </a:t>
            </a:r>
            <a:endParaRPr lang="es-ES_tradnl" b="1" dirty="0"/>
          </a:p>
        </p:txBody>
      </p:sp>
    </p:spTree>
    <p:extLst>
      <p:ext uri="{BB962C8B-B14F-4D97-AF65-F5344CB8AC3E}">
        <p14:creationId xmlns:p14="http://schemas.microsoft.com/office/powerpoint/2010/main" val="266890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28 Diagrama"/>
          <p:cNvGraphicFramePr/>
          <p:nvPr>
            <p:extLst>
              <p:ext uri="{D42A27DB-BD31-4B8C-83A1-F6EECF244321}">
                <p14:modId xmlns:p14="http://schemas.microsoft.com/office/powerpoint/2010/main" val="1910296167"/>
              </p:ext>
            </p:extLst>
          </p:nvPr>
        </p:nvGraphicFramePr>
        <p:xfrm>
          <a:off x="1187513" y="1584656"/>
          <a:ext cx="7432230" cy="4762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460" name="Rectangle 4"/>
          <p:cNvSpPr>
            <a:spLocks noChangeArrowheads="1"/>
          </p:cNvSpPr>
          <p:nvPr/>
        </p:nvSpPr>
        <p:spPr bwMode="auto">
          <a:xfrm rot="-5400000">
            <a:off x="1122427" y="3678908"/>
            <a:ext cx="21431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s-MX" altLang="es-MX" sz="2000" b="1" dirty="0"/>
              <a:t>Quiere pagar</a:t>
            </a:r>
            <a:endParaRPr lang="es-MX" altLang="es-MX" b="1" dirty="0"/>
          </a:p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es-ES" altLang="es-MX" sz="2000" b="1" dirty="0"/>
              <a:t> </a:t>
            </a:r>
            <a:endParaRPr lang="es-MX" altLang="es-MX" sz="2000" b="1" dirty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s-ES" altLang="es-MX" sz="2000" dirty="0"/>
          </a:p>
        </p:txBody>
      </p:sp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3856899" y="995527"/>
            <a:ext cx="21431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s-MX" altLang="es-MX" sz="2000" b="1" dirty="0"/>
              <a:t>Puede pagar</a:t>
            </a:r>
            <a:endParaRPr lang="es-MX" altLang="es-MX" b="1" dirty="0"/>
          </a:p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es-ES" altLang="es-MX" sz="2000" b="1" dirty="0"/>
              <a:t> </a:t>
            </a:r>
            <a:endParaRPr lang="es-MX" altLang="es-MX" sz="2000" b="1" dirty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s-ES" altLang="es-MX" sz="2000" dirty="0"/>
          </a:p>
        </p:txBody>
      </p:sp>
      <p:sp>
        <p:nvSpPr>
          <p:cNvPr id="19462" name="Rectangle 4"/>
          <p:cNvSpPr>
            <a:spLocks noChangeArrowheads="1"/>
          </p:cNvSpPr>
          <p:nvPr/>
        </p:nvSpPr>
        <p:spPr bwMode="auto">
          <a:xfrm>
            <a:off x="7776330" y="4176126"/>
            <a:ext cx="2322576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s-MX" altLang="es-MX" sz="1600" b="1" dirty="0"/>
              <a:t>Es necesario trabajar primero en las emociones y después en el adeudo.</a:t>
            </a:r>
            <a:endParaRPr lang="es-MX" altLang="es-MX" sz="1400" b="1" dirty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s-ES" altLang="es-MX" sz="1200" dirty="0"/>
          </a:p>
        </p:txBody>
      </p:sp>
      <p:sp>
        <p:nvSpPr>
          <p:cNvPr id="19463" name="Rectangle 4"/>
          <p:cNvSpPr>
            <a:spLocks noChangeArrowheads="1"/>
          </p:cNvSpPr>
          <p:nvPr/>
        </p:nvSpPr>
        <p:spPr bwMode="auto">
          <a:xfrm>
            <a:off x="5832967" y="1129776"/>
            <a:ext cx="7143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s-MX" altLang="es-MX" sz="2400" dirty="0"/>
              <a:t>No</a:t>
            </a:r>
            <a:endParaRPr lang="es-MX" altLang="es-MX" sz="2000" dirty="0"/>
          </a:p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es-ES" altLang="es-MX" sz="2000" b="1" dirty="0"/>
              <a:t> </a:t>
            </a:r>
            <a:endParaRPr lang="es-MX" altLang="es-MX" sz="2000" b="1" dirty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s-ES" altLang="es-MX" sz="2000" dirty="0"/>
          </a:p>
        </p:txBody>
      </p:sp>
      <p:sp>
        <p:nvSpPr>
          <p:cNvPr id="19464" name="Rectangle 4"/>
          <p:cNvSpPr>
            <a:spLocks noChangeArrowheads="1"/>
          </p:cNvSpPr>
          <p:nvPr/>
        </p:nvSpPr>
        <p:spPr bwMode="auto">
          <a:xfrm>
            <a:off x="3381019" y="1088293"/>
            <a:ext cx="642937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s-MX" altLang="es-MX" sz="2400" dirty="0"/>
              <a:t>Si</a:t>
            </a:r>
            <a:endParaRPr lang="es-MX" altLang="es-MX" sz="2000" dirty="0"/>
          </a:p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es-ES" altLang="es-MX" sz="2000" b="1" dirty="0"/>
              <a:t> </a:t>
            </a:r>
            <a:endParaRPr lang="es-MX" altLang="es-MX" sz="2000" b="1" dirty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s-ES" altLang="es-MX" sz="2000" dirty="0"/>
          </a:p>
        </p:txBody>
      </p:sp>
      <p:sp>
        <p:nvSpPr>
          <p:cNvPr id="19465" name="Rectangle 4"/>
          <p:cNvSpPr>
            <a:spLocks noChangeArrowheads="1"/>
          </p:cNvSpPr>
          <p:nvPr/>
        </p:nvSpPr>
        <p:spPr bwMode="auto">
          <a:xfrm rot="-5400000">
            <a:off x="2220184" y="4964227"/>
            <a:ext cx="642937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s-MX" altLang="es-MX" sz="2400"/>
              <a:t>No</a:t>
            </a:r>
            <a:endParaRPr lang="es-MX" altLang="es-MX" sz="2000"/>
          </a:p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es-ES" altLang="es-MX" sz="2000" b="1"/>
              <a:t> </a:t>
            </a:r>
            <a:endParaRPr lang="es-MX" altLang="es-MX" sz="2000" b="1"/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s-ES" altLang="es-MX" sz="2000"/>
          </a:p>
        </p:txBody>
      </p:sp>
      <p:sp>
        <p:nvSpPr>
          <p:cNvPr id="19466" name="Rectangle 4"/>
          <p:cNvSpPr>
            <a:spLocks noChangeArrowheads="1"/>
          </p:cNvSpPr>
          <p:nvPr/>
        </p:nvSpPr>
        <p:spPr bwMode="auto">
          <a:xfrm rot="-5400000">
            <a:off x="2255901" y="2422691"/>
            <a:ext cx="5715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s-MX" altLang="es-MX" sz="2400" dirty="0"/>
              <a:t>Si</a:t>
            </a:r>
            <a:endParaRPr lang="es-MX" altLang="es-MX" sz="2000" dirty="0"/>
          </a:p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es-ES" altLang="es-MX" sz="2000" b="1" dirty="0"/>
              <a:t> </a:t>
            </a:r>
            <a:endParaRPr lang="es-MX" altLang="es-MX" sz="2000" b="1" dirty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s-ES" altLang="es-MX"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705" y="1947932"/>
            <a:ext cx="2143405" cy="1798726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788D8E3A-D27A-C141-9A1F-721816732198}"/>
              </a:ext>
            </a:extLst>
          </p:cNvPr>
          <p:cNvSpPr/>
          <p:nvPr/>
        </p:nvSpPr>
        <p:spPr>
          <a:xfrm>
            <a:off x="707740" y="101873"/>
            <a:ext cx="92335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400" b="1" dirty="0">
                <a:solidFill>
                  <a:srgbClr val="0070C0"/>
                </a:solidFill>
                <a:latin typeface="Titillium Web" charset="0"/>
                <a:ea typeface="Titillium Web" charset="0"/>
                <a:cs typeface="Titillium Web" charset="0"/>
              </a:rPr>
              <a:t>Mejores Practicas de Cobranza </a:t>
            </a:r>
            <a:r>
              <a:rPr lang="es-ES_tradnl" sz="2000" b="1" dirty="0">
                <a:solidFill>
                  <a:srgbClr val="0070C0"/>
                </a:solidFill>
                <a:latin typeface="Titillium Web" charset="0"/>
                <a:ea typeface="Titillium Web" charset="0"/>
                <a:cs typeface="Titillium Web" charset="0"/>
              </a:rPr>
              <a:t>(segmentación)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D477C4B-2801-0344-BA0A-DC0BFBE78BD6}"/>
              </a:ext>
            </a:extLst>
          </p:cNvPr>
          <p:cNvSpPr/>
          <p:nvPr/>
        </p:nvSpPr>
        <p:spPr>
          <a:xfrm>
            <a:off x="707740" y="879803"/>
            <a:ext cx="10799763" cy="1144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384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2592537"/>
              </p:ext>
            </p:extLst>
          </p:nvPr>
        </p:nvGraphicFramePr>
        <p:xfrm>
          <a:off x="928048" y="1115569"/>
          <a:ext cx="10385945" cy="3900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93" y="2451127"/>
            <a:ext cx="728472" cy="72847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58" y="2305522"/>
            <a:ext cx="1141480" cy="7446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72" y="2560151"/>
            <a:ext cx="1507517" cy="901798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>
            <a:off x="4725056" y="5076212"/>
            <a:ext cx="1139952" cy="706723"/>
            <a:chOff x="6164059" y="5466970"/>
            <a:chExt cx="2273813" cy="1318559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704"/>
            <a:stretch/>
          </p:blipFill>
          <p:spPr>
            <a:xfrm>
              <a:off x="6164059" y="5466970"/>
              <a:ext cx="2273813" cy="1318559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832" y="6254496"/>
              <a:ext cx="297182" cy="297182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3783" y="5925312"/>
              <a:ext cx="297182" cy="297182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580" y="6092532"/>
              <a:ext cx="297182" cy="297182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3385" y="5715464"/>
              <a:ext cx="297182" cy="297182"/>
            </a:xfrm>
            <a:prstGeom prst="rect">
              <a:avLst/>
            </a:prstGeom>
          </p:spPr>
        </p:pic>
      </p:grpSp>
      <p:sp>
        <p:nvSpPr>
          <p:cNvPr id="22" name="Rectángulo 21">
            <a:extLst>
              <a:ext uri="{FF2B5EF4-FFF2-40B4-BE49-F238E27FC236}">
                <a16:creationId xmlns:a16="http://schemas.microsoft.com/office/drawing/2014/main" id="{932B97E4-8299-7A4B-A0CB-F7E2B778E8BB}"/>
              </a:ext>
            </a:extLst>
          </p:cNvPr>
          <p:cNvSpPr/>
          <p:nvPr/>
        </p:nvSpPr>
        <p:spPr>
          <a:xfrm>
            <a:off x="707740" y="101873"/>
            <a:ext cx="101695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400" b="1" dirty="0">
                <a:solidFill>
                  <a:srgbClr val="0070C0"/>
                </a:solidFill>
                <a:latin typeface="Titillium Web" charset="0"/>
                <a:ea typeface="Titillium Web" charset="0"/>
                <a:cs typeface="Titillium Web" charset="0"/>
              </a:rPr>
              <a:t>Mejores Practicas de Cobranza </a:t>
            </a:r>
            <a:r>
              <a:rPr lang="es-ES_tradnl" sz="2000" b="1" dirty="0">
                <a:solidFill>
                  <a:srgbClr val="0070C0"/>
                </a:solidFill>
                <a:latin typeface="Titillium Web" charset="0"/>
                <a:ea typeface="Titillium Web" charset="0"/>
                <a:cs typeface="Titillium Web" charset="0"/>
              </a:rPr>
              <a:t>(Controles operativos)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CBBF8907-DF39-6E4C-9A92-220FBF702786}"/>
              </a:ext>
            </a:extLst>
          </p:cNvPr>
          <p:cNvSpPr/>
          <p:nvPr/>
        </p:nvSpPr>
        <p:spPr>
          <a:xfrm>
            <a:off x="707740" y="879803"/>
            <a:ext cx="10799763" cy="1144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16635056-89F8-734E-A10B-F461D0027E0A}"/>
              </a:ext>
            </a:extLst>
          </p:cNvPr>
          <p:cNvGrpSpPr/>
          <p:nvPr/>
        </p:nvGrpSpPr>
        <p:grpSpPr>
          <a:xfrm>
            <a:off x="6052943" y="3300914"/>
            <a:ext cx="2997159" cy="1798295"/>
            <a:chOff x="1262596" y="2100108"/>
            <a:chExt cx="2997159" cy="1798295"/>
          </a:xfrm>
          <a:scene3d>
            <a:camera prst="orthographicFront"/>
            <a:lightRig rig="flat" dir="t"/>
          </a:scene3d>
        </p:grpSpPr>
        <p:sp>
          <p:nvSpPr>
            <p:cNvPr id="25" name="Redondear rectángulo de esquina diagonal 24">
              <a:extLst>
                <a:ext uri="{FF2B5EF4-FFF2-40B4-BE49-F238E27FC236}">
                  <a16:creationId xmlns:a16="http://schemas.microsoft.com/office/drawing/2014/main" id="{607FC0A7-93BD-E54C-8EA8-5C4256ACFDFC}"/>
                </a:ext>
              </a:extLst>
            </p:cNvPr>
            <p:cNvSpPr/>
            <p:nvPr/>
          </p:nvSpPr>
          <p:spPr>
            <a:xfrm>
              <a:off x="1262596" y="2100108"/>
              <a:ext cx="2997159" cy="1798295"/>
            </a:xfrm>
            <a:prstGeom prst="round2DiagRect">
              <a:avLst/>
            </a:prstGeom>
            <a:solidFill>
              <a:schemeClr val="accent5">
                <a:lumMod val="75000"/>
              </a:schemeClr>
            </a:solidFill>
            <a:sp3d prstMaterial="plastic">
              <a:bevelT w="120900" h="88900"/>
              <a:bevelB w="88900" h="31750" prst="angle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</p:sp>
        <p:sp>
          <p:nvSpPr>
            <p:cNvPr id="26" name="Redondear rectángulo de esquina diagonal 4">
              <a:extLst>
                <a:ext uri="{FF2B5EF4-FFF2-40B4-BE49-F238E27FC236}">
                  <a16:creationId xmlns:a16="http://schemas.microsoft.com/office/drawing/2014/main" id="{DF4A1370-04C7-E344-9869-4815443FF1F7}"/>
                </a:ext>
              </a:extLst>
            </p:cNvPr>
            <p:cNvSpPr txBox="1"/>
            <p:nvPr/>
          </p:nvSpPr>
          <p:spPr>
            <a:xfrm>
              <a:off x="1350382" y="2187894"/>
              <a:ext cx="2821587" cy="16227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marL="0" lvl="0" indent="0" algn="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3300" kern="1200" dirty="0"/>
                <a:t>N</a:t>
              </a:r>
              <a:r>
                <a:rPr lang="es-ES" sz="3300" kern="1200" dirty="0"/>
                <a:t>ú</a:t>
              </a:r>
              <a:r>
                <a:rPr lang="es-MX" sz="3300" kern="1200" dirty="0"/>
                <a:t>mero de Documentos Vencidos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8036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/>
              <a:t>REP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MX" sz="2400" dirty="0"/>
              <a:t>Recibo Electrónico de Pago</a:t>
            </a:r>
          </a:p>
        </p:txBody>
      </p:sp>
      <p:sp>
        <p:nvSpPr>
          <p:cNvPr id="6" name="Isosceles Triangle 5"/>
          <p:cNvSpPr/>
          <p:nvPr/>
        </p:nvSpPr>
        <p:spPr>
          <a:xfrm rot="5400000">
            <a:off x="6311502" y="4052583"/>
            <a:ext cx="421693" cy="236623"/>
          </a:xfrm>
          <a:prstGeom prst="triangle">
            <a:avLst/>
          </a:prstGeom>
          <a:solidFill>
            <a:srgbClr val="283C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s-MX" sz="2400"/>
          </a:p>
        </p:txBody>
      </p:sp>
      <p:sp>
        <p:nvSpPr>
          <p:cNvPr id="7" name="TextBox 6"/>
          <p:cNvSpPr txBox="1"/>
          <p:nvPr/>
        </p:nvSpPr>
        <p:spPr>
          <a:xfrm>
            <a:off x="791183" y="2405379"/>
            <a:ext cx="7171717" cy="343803"/>
          </a:xfrm>
          <a:prstGeom prst="rect">
            <a:avLst/>
          </a:prstGeom>
          <a:noFill/>
        </p:spPr>
        <p:txBody>
          <a:bodyPr wrap="square" lIns="0" tIns="0" rIns="0" bIns="0" rtlCol="1" anchor="t" anchorCtr="0">
            <a:noAutofit/>
          </a:bodyPr>
          <a:lstStyle/>
          <a:p>
            <a:pPr algn="l" rtl="0"/>
            <a:r>
              <a:rPr lang="es-MX" sz="2400">
                <a:solidFill>
                  <a:schemeClr val="bg1"/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Una nueva forma de gestionar la cobranza FISCAL</a:t>
            </a:r>
            <a:endParaRPr lang="es-MX" sz="2400" b="1">
              <a:solidFill>
                <a:schemeClr val="bg1"/>
              </a:solidFill>
              <a:latin typeface="Lato" pitchFamily="34" charset="0"/>
              <a:ea typeface="Open Sans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7986" y="3327401"/>
            <a:ext cx="4881033" cy="864917"/>
          </a:xfrm>
          <a:prstGeom prst="rect">
            <a:avLst/>
          </a:prstGeom>
          <a:noFill/>
        </p:spPr>
        <p:txBody>
          <a:bodyPr wrap="square" lIns="0" tIns="0" rIns="0" bIns="0" rtlCol="1">
            <a:spAutoFit/>
          </a:bodyPr>
          <a:lstStyle/>
          <a:p>
            <a:pPr algn="just">
              <a:lnSpc>
                <a:spcPts val="1733"/>
              </a:lnSpc>
              <a:spcAft>
                <a:spcPts val="1600"/>
              </a:spcAft>
            </a:pPr>
            <a:r>
              <a:rPr lang="es-MX" sz="1400" dirty="0">
                <a:solidFill>
                  <a:schemeClr val="bg1"/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El CFDI de Pago (REP) es un comprobante fiscal para los pagos emitidos/recibidos, este, es útil, tanto para quien paga como para quien cobra, pues avala el pago total o parcial de la contraprestación.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35000" y="4629873"/>
            <a:ext cx="7137400" cy="1446550"/>
            <a:chOff x="986033" y="3448050"/>
            <a:chExt cx="3204967" cy="881670"/>
          </a:xfrm>
        </p:grpSpPr>
        <p:sp>
          <p:nvSpPr>
            <p:cNvPr id="10" name="TextBox 9"/>
            <p:cNvSpPr txBox="1"/>
            <p:nvPr/>
          </p:nvSpPr>
          <p:spPr>
            <a:xfrm>
              <a:off x="1219200" y="3448050"/>
              <a:ext cx="2971800" cy="881670"/>
            </a:xfrm>
            <a:prstGeom prst="rect">
              <a:avLst/>
            </a:prstGeom>
            <a:noFill/>
          </p:spPr>
          <p:txBody>
            <a:bodyPr wrap="square" lIns="0" tIns="0" rIns="0" bIns="0" rtlCol="1">
              <a:spAutoFit/>
            </a:bodyPr>
            <a:lstStyle/>
            <a:p>
              <a:r>
                <a:rPr lang="es-MX" sz="1400">
                  <a:solidFill>
                    <a:schemeClr val="bg1"/>
                  </a:solidFill>
                  <a:latin typeface="Lato" pitchFamily="34" charset="0"/>
                </a:rPr>
                <a:t>Evita cancelaciones indebidas de facturas</a:t>
              </a:r>
            </a:p>
            <a:p>
              <a:endParaRPr lang="es-MX" sz="1400">
                <a:solidFill>
                  <a:schemeClr val="bg1"/>
                </a:solidFill>
                <a:latin typeface="Lato" pitchFamily="34" charset="0"/>
              </a:endParaRPr>
            </a:p>
            <a:p>
              <a:r>
                <a:rPr lang="es-MX" sz="1400">
                  <a:solidFill>
                    <a:schemeClr val="bg1"/>
                  </a:solidFill>
                  <a:latin typeface="Lato" pitchFamily="34" charset="0"/>
                </a:rPr>
                <a:t>Evita falsas duplicidades de ingresos en facturación de parcialidades.</a:t>
              </a:r>
            </a:p>
            <a:p>
              <a:endParaRPr lang="es-MX" sz="1400">
                <a:solidFill>
                  <a:schemeClr val="bg1"/>
                </a:solidFill>
                <a:latin typeface="Lato" pitchFamily="34" charset="0"/>
              </a:endParaRPr>
            </a:p>
            <a:p>
              <a:r>
                <a:rPr lang="es-MX" sz="1400">
                  <a:solidFill>
                    <a:schemeClr val="bg1"/>
                  </a:solidFill>
                  <a:latin typeface="Lato" pitchFamily="34" charset="0"/>
                </a:rPr>
                <a:t>Sabrás si una factura ha sido o no pagada</a:t>
              </a:r>
              <a:r>
                <a:rPr lang="es-MX" sz="2400"/>
                <a:t>.</a:t>
              </a:r>
            </a:p>
            <a:p>
              <a:pPr algn="just">
                <a:spcAft>
                  <a:spcPts val="800"/>
                </a:spcAft>
              </a:pPr>
              <a:endParaRPr lang="es-MX" sz="1400">
                <a:solidFill>
                  <a:schemeClr val="bg1"/>
                </a:solidFill>
                <a:latin typeface="Lato" pitchFamily="34" charset="0"/>
                <a:ea typeface="Open Sans" pitchFamily="34" charset="0"/>
                <a:cs typeface="Open Sans" pitchFamily="34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986033" y="3465308"/>
              <a:ext cx="87910" cy="87910"/>
              <a:chOff x="0" y="-81789"/>
              <a:chExt cx="309624" cy="309624"/>
            </a:xfrm>
          </p:grpSpPr>
          <p:sp>
            <p:nvSpPr>
              <p:cNvPr id="28" name="Shape 233"/>
              <p:cNvSpPr/>
              <p:nvPr/>
            </p:nvSpPr>
            <p:spPr>
              <a:xfrm rot="10800000">
                <a:off x="0" y="-81789"/>
                <a:ext cx="309624" cy="3096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bevel/>
              </a:ln>
              <a:effectLst/>
            </p:spPr>
            <p:txBody>
              <a:bodyPr wrap="square" lIns="162559" tIns="162559" rIns="162559" bIns="162559" numCol="1" anchor="ctr">
                <a:noAutofit/>
              </a:bodyPr>
              <a:lstStyle>
                <a:lvl1pPr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1pPr>
                <a:lvl2pPr indent="2286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2pPr>
                <a:lvl3pPr indent="4572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3pPr>
                <a:lvl4pPr indent="6858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4pPr>
                <a:lvl5pPr indent="9144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5pPr>
                <a:lvl6pPr indent="11430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6pPr>
                <a:lvl7pPr indent="13716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7pPr>
                <a:lvl8pPr indent="16002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8pPr>
                <a:lvl9pPr indent="18288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9pPr>
              </a:lstStyle>
              <a:p>
                <a:pPr defTabSz="1219170">
                  <a:defRPr sz="4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lang="es-MX" sz="8000"/>
              </a:p>
            </p:txBody>
          </p:sp>
          <p:sp>
            <p:nvSpPr>
              <p:cNvPr id="29" name="Shape 234"/>
              <p:cNvSpPr/>
              <p:nvPr/>
            </p:nvSpPr>
            <p:spPr>
              <a:xfrm rot="16200000">
                <a:off x="87083" y="23763"/>
                <a:ext cx="167273" cy="985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451" y="2147"/>
                    </a:moveTo>
                    <a:lnTo>
                      <a:pt x="20334" y="379"/>
                    </a:lnTo>
                    <a:lnTo>
                      <a:pt x="20110" y="126"/>
                    </a:lnTo>
                    <a:lnTo>
                      <a:pt x="19887" y="0"/>
                    </a:lnTo>
                    <a:lnTo>
                      <a:pt x="19514" y="126"/>
                    </a:lnTo>
                    <a:lnTo>
                      <a:pt x="10800" y="14905"/>
                    </a:lnTo>
                    <a:lnTo>
                      <a:pt x="2234" y="379"/>
                    </a:lnTo>
                    <a:lnTo>
                      <a:pt x="2011" y="126"/>
                    </a:lnTo>
                    <a:lnTo>
                      <a:pt x="1639" y="0"/>
                    </a:lnTo>
                    <a:lnTo>
                      <a:pt x="1415" y="126"/>
                    </a:lnTo>
                    <a:lnTo>
                      <a:pt x="1192" y="379"/>
                    </a:lnTo>
                    <a:lnTo>
                      <a:pt x="74" y="2147"/>
                    </a:lnTo>
                    <a:lnTo>
                      <a:pt x="0" y="2653"/>
                    </a:lnTo>
                    <a:lnTo>
                      <a:pt x="0" y="3537"/>
                    </a:lnTo>
                    <a:lnTo>
                      <a:pt x="74" y="3789"/>
                    </a:lnTo>
                    <a:lnTo>
                      <a:pt x="10279" y="21095"/>
                    </a:lnTo>
                    <a:lnTo>
                      <a:pt x="10502" y="21347"/>
                    </a:lnTo>
                    <a:lnTo>
                      <a:pt x="10800" y="21600"/>
                    </a:lnTo>
                    <a:lnTo>
                      <a:pt x="11247" y="21095"/>
                    </a:lnTo>
                    <a:lnTo>
                      <a:pt x="21600" y="3537"/>
                    </a:lnTo>
                    <a:lnTo>
                      <a:pt x="21600" y="2653"/>
                    </a:lnTo>
                    <a:lnTo>
                      <a:pt x="21451" y="2147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162559" tIns="162559" rIns="162559" bIns="162559" numCol="1" anchor="t">
                <a:noAutofit/>
              </a:bodyPr>
              <a:lstStyle>
                <a:lvl1pPr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1pPr>
                <a:lvl2pPr indent="2286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2pPr>
                <a:lvl3pPr indent="4572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3pPr>
                <a:lvl4pPr indent="6858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4pPr>
                <a:lvl5pPr indent="9144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5pPr>
                <a:lvl6pPr indent="11430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6pPr>
                <a:lvl7pPr indent="13716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7pPr>
                <a:lvl8pPr indent="16002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8pPr>
                <a:lvl9pPr indent="18288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9pPr>
              </a:lstStyle>
              <a:p>
                <a:pPr algn="r" defTabSz="1219170">
                  <a:defRPr sz="4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lang="es-MX" sz="8000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986033" y="3731107"/>
              <a:ext cx="87910" cy="87910"/>
              <a:chOff x="0" y="0"/>
              <a:chExt cx="309624" cy="309624"/>
            </a:xfrm>
          </p:grpSpPr>
          <p:sp>
            <p:nvSpPr>
              <p:cNvPr id="31" name="Shape 233"/>
              <p:cNvSpPr/>
              <p:nvPr/>
            </p:nvSpPr>
            <p:spPr>
              <a:xfrm rot="10800000">
                <a:off x="0" y="0"/>
                <a:ext cx="309624" cy="3096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bevel/>
              </a:ln>
              <a:effectLst/>
            </p:spPr>
            <p:txBody>
              <a:bodyPr wrap="square" lIns="162559" tIns="162559" rIns="162559" bIns="162559" numCol="1" anchor="ctr">
                <a:noAutofit/>
              </a:bodyPr>
              <a:lstStyle>
                <a:lvl1pPr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1pPr>
                <a:lvl2pPr indent="2286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2pPr>
                <a:lvl3pPr indent="4572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3pPr>
                <a:lvl4pPr indent="6858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4pPr>
                <a:lvl5pPr indent="9144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5pPr>
                <a:lvl6pPr indent="11430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6pPr>
                <a:lvl7pPr indent="13716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7pPr>
                <a:lvl8pPr indent="16002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8pPr>
                <a:lvl9pPr indent="18288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9pPr>
              </a:lstStyle>
              <a:p>
                <a:pPr defTabSz="1219170">
                  <a:defRPr sz="4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lang="es-MX" sz="8000"/>
              </a:p>
            </p:txBody>
          </p:sp>
          <p:sp>
            <p:nvSpPr>
              <p:cNvPr id="32" name="Shape 234"/>
              <p:cNvSpPr/>
              <p:nvPr/>
            </p:nvSpPr>
            <p:spPr>
              <a:xfrm rot="16200000">
                <a:off x="87082" y="105546"/>
                <a:ext cx="167274" cy="98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451" y="2147"/>
                    </a:moveTo>
                    <a:lnTo>
                      <a:pt x="20334" y="379"/>
                    </a:lnTo>
                    <a:lnTo>
                      <a:pt x="20110" y="126"/>
                    </a:lnTo>
                    <a:lnTo>
                      <a:pt x="19887" y="0"/>
                    </a:lnTo>
                    <a:lnTo>
                      <a:pt x="19514" y="126"/>
                    </a:lnTo>
                    <a:lnTo>
                      <a:pt x="10800" y="14905"/>
                    </a:lnTo>
                    <a:lnTo>
                      <a:pt x="2234" y="379"/>
                    </a:lnTo>
                    <a:lnTo>
                      <a:pt x="2011" y="126"/>
                    </a:lnTo>
                    <a:lnTo>
                      <a:pt x="1639" y="0"/>
                    </a:lnTo>
                    <a:lnTo>
                      <a:pt x="1415" y="126"/>
                    </a:lnTo>
                    <a:lnTo>
                      <a:pt x="1192" y="379"/>
                    </a:lnTo>
                    <a:lnTo>
                      <a:pt x="74" y="2147"/>
                    </a:lnTo>
                    <a:lnTo>
                      <a:pt x="0" y="2653"/>
                    </a:lnTo>
                    <a:lnTo>
                      <a:pt x="0" y="3537"/>
                    </a:lnTo>
                    <a:lnTo>
                      <a:pt x="74" y="3789"/>
                    </a:lnTo>
                    <a:lnTo>
                      <a:pt x="10279" y="21095"/>
                    </a:lnTo>
                    <a:lnTo>
                      <a:pt x="10502" y="21347"/>
                    </a:lnTo>
                    <a:lnTo>
                      <a:pt x="10800" y="21600"/>
                    </a:lnTo>
                    <a:lnTo>
                      <a:pt x="11247" y="21095"/>
                    </a:lnTo>
                    <a:lnTo>
                      <a:pt x="21600" y="3537"/>
                    </a:lnTo>
                    <a:lnTo>
                      <a:pt x="21600" y="2653"/>
                    </a:lnTo>
                    <a:lnTo>
                      <a:pt x="21451" y="2147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162559" tIns="162559" rIns="162559" bIns="162559" numCol="1" anchor="t">
                <a:noAutofit/>
              </a:bodyPr>
              <a:lstStyle>
                <a:lvl1pPr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1pPr>
                <a:lvl2pPr indent="2286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2pPr>
                <a:lvl3pPr indent="4572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3pPr>
                <a:lvl4pPr indent="6858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4pPr>
                <a:lvl5pPr indent="9144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5pPr>
                <a:lvl6pPr indent="11430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6pPr>
                <a:lvl7pPr indent="13716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7pPr>
                <a:lvl8pPr indent="16002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8pPr>
                <a:lvl9pPr indent="18288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9pPr>
              </a:lstStyle>
              <a:p>
                <a:pPr algn="r" defTabSz="1219170">
                  <a:defRPr sz="4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lang="es-MX" sz="8000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986033" y="4007935"/>
              <a:ext cx="87911" cy="87909"/>
              <a:chOff x="3" y="136309"/>
              <a:chExt cx="309629" cy="309618"/>
            </a:xfrm>
          </p:grpSpPr>
          <p:sp>
            <p:nvSpPr>
              <p:cNvPr id="34" name="Shape 233"/>
              <p:cNvSpPr/>
              <p:nvPr/>
            </p:nvSpPr>
            <p:spPr>
              <a:xfrm rot="10800000">
                <a:off x="3" y="136309"/>
                <a:ext cx="309629" cy="309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bevel/>
              </a:ln>
              <a:effectLst/>
            </p:spPr>
            <p:txBody>
              <a:bodyPr wrap="square" lIns="162559" tIns="162559" rIns="162559" bIns="162559" numCol="1" anchor="ctr">
                <a:noAutofit/>
              </a:bodyPr>
              <a:lstStyle>
                <a:lvl1pPr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1pPr>
                <a:lvl2pPr indent="2286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2pPr>
                <a:lvl3pPr indent="4572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3pPr>
                <a:lvl4pPr indent="6858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4pPr>
                <a:lvl5pPr indent="9144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5pPr>
                <a:lvl6pPr indent="11430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6pPr>
                <a:lvl7pPr indent="13716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7pPr>
                <a:lvl8pPr indent="16002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8pPr>
                <a:lvl9pPr indent="18288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9pPr>
              </a:lstStyle>
              <a:p>
                <a:pPr defTabSz="1219170">
                  <a:defRPr sz="4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lang="es-MX" sz="8000"/>
              </a:p>
            </p:txBody>
          </p:sp>
          <p:sp>
            <p:nvSpPr>
              <p:cNvPr id="35" name="Shape 234"/>
              <p:cNvSpPr/>
              <p:nvPr/>
            </p:nvSpPr>
            <p:spPr>
              <a:xfrm rot="16200000">
                <a:off x="87085" y="241860"/>
                <a:ext cx="167274" cy="985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451" y="2147"/>
                    </a:moveTo>
                    <a:lnTo>
                      <a:pt x="20334" y="379"/>
                    </a:lnTo>
                    <a:lnTo>
                      <a:pt x="20110" y="126"/>
                    </a:lnTo>
                    <a:lnTo>
                      <a:pt x="19887" y="0"/>
                    </a:lnTo>
                    <a:lnTo>
                      <a:pt x="19514" y="126"/>
                    </a:lnTo>
                    <a:lnTo>
                      <a:pt x="10800" y="14905"/>
                    </a:lnTo>
                    <a:lnTo>
                      <a:pt x="2234" y="379"/>
                    </a:lnTo>
                    <a:lnTo>
                      <a:pt x="2011" y="126"/>
                    </a:lnTo>
                    <a:lnTo>
                      <a:pt x="1639" y="0"/>
                    </a:lnTo>
                    <a:lnTo>
                      <a:pt x="1415" y="126"/>
                    </a:lnTo>
                    <a:lnTo>
                      <a:pt x="1192" y="379"/>
                    </a:lnTo>
                    <a:lnTo>
                      <a:pt x="74" y="2147"/>
                    </a:lnTo>
                    <a:lnTo>
                      <a:pt x="0" y="2653"/>
                    </a:lnTo>
                    <a:lnTo>
                      <a:pt x="0" y="3537"/>
                    </a:lnTo>
                    <a:lnTo>
                      <a:pt x="74" y="3789"/>
                    </a:lnTo>
                    <a:lnTo>
                      <a:pt x="10279" y="21095"/>
                    </a:lnTo>
                    <a:lnTo>
                      <a:pt x="10502" y="21347"/>
                    </a:lnTo>
                    <a:lnTo>
                      <a:pt x="10800" y="21600"/>
                    </a:lnTo>
                    <a:lnTo>
                      <a:pt x="11247" y="21095"/>
                    </a:lnTo>
                    <a:lnTo>
                      <a:pt x="21600" y="3537"/>
                    </a:lnTo>
                    <a:lnTo>
                      <a:pt x="21600" y="2653"/>
                    </a:lnTo>
                    <a:lnTo>
                      <a:pt x="21451" y="2147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162559" tIns="162559" rIns="162559" bIns="162559" numCol="1" anchor="t">
                <a:noAutofit/>
              </a:bodyPr>
              <a:lstStyle>
                <a:lvl1pPr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1pPr>
                <a:lvl2pPr indent="2286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2pPr>
                <a:lvl3pPr indent="4572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3pPr>
                <a:lvl4pPr indent="6858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4pPr>
                <a:lvl5pPr indent="9144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5pPr>
                <a:lvl6pPr indent="11430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6pPr>
                <a:lvl7pPr indent="13716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7pPr>
                <a:lvl8pPr indent="16002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8pPr>
                <a:lvl9pPr indent="1828800" algn="ctr" defTabSz="825500">
                  <a:defRPr sz="5000">
                    <a:latin typeface="+mn-lt"/>
                    <a:ea typeface="+mn-ea"/>
                    <a:cs typeface="+mn-cs"/>
                    <a:sym typeface="Helvetica Light"/>
                  </a:defRPr>
                </a:lvl9pPr>
              </a:lstStyle>
              <a:p>
                <a:pPr algn="r" defTabSz="1219170">
                  <a:defRPr sz="4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lang="es-MX" sz="8000"/>
              </a:p>
            </p:txBody>
          </p:sp>
        </p:grp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7A3DFD2C-CD79-401B-A885-D1CB2308B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0" y="1968500"/>
            <a:ext cx="4191000" cy="4191000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29FD9571-D367-6C46-A164-2AEA84CC353D}"/>
              </a:ext>
            </a:extLst>
          </p:cNvPr>
          <p:cNvSpPr/>
          <p:nvPr/>
        </p:nvSpPr>
        <p:spPr>
          <a:xfrm>
            <a:off x="830774" y="1595789"/>
            <a:ext cx="10799763" cy="1144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6218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642204-4F95-2B4A-94A2-06617374C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>
            <a:spAutoFit/>
          </a:bodyPr>
          <a:lstStyle/>
          <a:p>
            <a:r>
              <a:rPr lang="es-ES_tradnl" b="1" dirty="0">
                <a:solidFill>
                  <a:srgbClr val="0070C0"/>
                </a:solidFill>
                <a:latin typeface="Titillium Web" charset="0"/>
              </a:rPr>
              <a:t>Tus Aliados en la cobranza.</a:t>
            </a:r>
          </a:p>
        </p:txBody>
      </p:sp>
      <p:pic>
        <p:nvPicPr>
          <p:cNvPr id="5" name="Marcador de posición de imagen 10">
            <a:extLst>
              <a:ext uri="{FF2B5EF4-FFF2-40B4-BE49-F238E27FC236}">
                <a16:creationId xmlns:a16="http://schemas.microsoft.com/office/drawing/2014/main" id="{FE73E93E-B06E-724E-948A-94E78B418F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281" r="21281"/>
          <a:stretch>
            <a:fillRect/>
          </a:stretch>
        </p:blipFill>
        <p:spPr>
          <a:xfrm>
            <a:off x="1142683" y="2033510"/>
            <a:ext cx="2559684" cy="204451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689AFF6-6970-4D45-9D1F-3D82E9D147E4}"/>
              </a:ext>
            </a:extLst>
          </p:cNvPr>
          <p:cNvSpPr/>
          <p:nvPr/>
        </p:nvSpPr>
        <p:spPr>
          <a:xfrm>
            <a:off x="696118" y="1428443"/>
            <a:ext cx="10799763" cy="1144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73AECAB-CDA6-A845-B4CE-B2569F51E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2033510"/>
            <a:ext cx="3810000" cy="22654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5CA5519-DAA9-B24D-BEF7-3FB5CA35A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308" y="3055769"/>
            <a:ext cx="3003550" cy="375215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DD81C07-3C3E-E94B-8738-A13FA2BC9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9983" y="3005932"/>
            <a:ext cx="3886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1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050877" y="201272"/>
            <a:ext cx="1023582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b="1" dirty="0">
                <a:solidFill>
                  <a:srgbClr val="3878C9"/>
                </a:solidFill>
                <a:latin typeface="Titillium Web" charset="0"/>
              </a:rPr>
              <a:t>¿Qué sucede con las Empresas en México?</a:t>
            </a: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1811265" y="1359938"/>
            <a:ext cx="8783583" cy="1892914"/>
          </a:xfrm>
        </p:spPr>
        <p:txBody>
          <a:bodyPr>
            <a:normAutofit/>
          </a:bodyPr>
          <a:lstStyle/>
          <a:p>
            <a:pPr>
              <a:buClr>
                <a:srgbClr val="5EC286"/>
              </a:buClr>
            </a:pPr>
            <a:r>
              <a:rPr lang="es-ES" sz="1900" b="1" dirty="0">
                <a:solidFill>
                  <a:schemeClr val="bg1">
                    <a:lumMod val="50000"/>
                  </a:schemeClr>
                </a:solidFill>
                <a:latin typeface="Antartida Bold Italic"/>
                <a:ea typeface="+mj-ea"/>
                <a:cs typeface="Antartida Bold Italic"/>
              </a:rPr>
              <a:t>Nueve de cada diez empresas en México son MiPymes.</a:t>
            </a:r>
          </a:p>
          <a:p>
            <a:pPr>
              <a:buClr>
                <a:srgbClr val="5EC286"/>
              </a:buClr>
            </a:pPr>
            <a:r>
              <a:rPr lang="es-ES" sz="1900" b="1" dirty="0">
                <a:solidFill>
                  <a:schemeClr val="bg1">
                    <a:lumMod val="50000"/>
                  </a:schemeClr>
                </a:solidFill>
                <a:latin typeface="Antartida Bold Italic"/>
                <a:ea typeface="+mj-ea"/>
                <a:cs typeface="Antartida Bold Italic"/>
              </a:rPr>
              <a:t>El 80% de las que hoy existen no llegará a 2020.  </a:t>
            </a:r>
          </a:p>
          <a:p>
            <a:pPr>
              <a:buClr>
                <a:srgbClr val="5EC286"/>
              </a:buClr>
            </a:pPr>
            <a:r>
              <a:rPr lang="es-ES" sz="1900" b="1" dirty="0">
                <a:solidFill>
                  <a:schemeClr val="bg1">
                    <a:lumMod val="50000"/>
                  </a:schemeClr>
                </a:solidFill>
                <a:latin typeface="Antartida Bold Italic"/>
                <a:ea typeface="+mj-ea"/>
                <a:cs typeface="Antartida Bold Italic"/>
              </a:rPr>
              <a:t>De las que desaparecen, presentan los mismos problemas de siempre: SIDA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029563" y="6370229"/>
            <a:ext cx="2467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Fuente: Salles, Sainz Grant-Thornton 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AB01D1B-8600-EA41-999C-58A632397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265" y="2685501"/>
            <a:ext cx="3671888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685D20DA-FCAD-6B4E-AD53-45BDB7FFDAA8}"/>
              </a:ext>
            </a:extLst>
          </p:cNvPr>
          <p:cNvSpPr/>
          <p:nvPr/>
        </p:nvSpPr>
        <p:spPr>
          <a:xfrm>
            <a:off x="6041379" y="354068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1" dirty="0">
                <a:solidFill>
                  <a:srgbClr val="404040"/>
                </a:solidFill>
                <a:latin typeface="Helmet"/>
              </a:rPr>
              <a:t>Cada año el gobierno mexicano recibe unas 100.000 solicitudes para crear nuevas empresas. Pero de acuerdo con especialistas, el 80% de de éstas muere antes de cumplir el primer año, y de las que sobreviven la mayoría cierra sus puertas antes de 5 años.</a:t>
            </a:r>
            <a:endParaRPr lang="es-ES_tradnl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42FA7C7-B02B-EC40-94AB-02FE032EA5AD}"/>
              </a:ext>
            </a:extLst>
          </p:cNvPr>
          <p:cNvSpPr/>
          <p:nvPr/>
        </p:nvSpPr>
        <p:spPr>
          <a:xfrm>
            <a:off x="641497" y="1158795"/>
            <a:ext cx="10799763" cy="1144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852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599710" y="2623825"/>
            <a:ext cx="2992581" cy="2992579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s-MX" sz="2400"/>
          </a:p>
        </p:txBody>
      </p:sp>
      <p:sp>
        <p:nvSpPr>
          <p:cNvPr id="6" name="Oval 5"/>
          <p:cNvSpPr/>
          <p:nvPr/>
        </p:nvSpPr>
        <p:spPr>
          <a:xfrm>
            <a:off x="5065224" y="3089340"/>
            <a:ext cx="2061555" cy="2061552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s-MX" sz="2400"/>
          </a:p>
        </p:txBody>
      </p:sp>
      <p:sp>
        <p:nvSpPr>
          <p:cNvPr id="18" name="Oval 17"/>
          <p:cNvSpPr/>
          <p:nvPr/>
        </p:nvSpPr>
        <p:spPr>
          <a:xfrm>
            <a:off x="4825466" y="2664236"/>
            <a:ext cx="580501" cy="580501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s-MX" sz="2400"/>
          </a:p>
        </p:txBody>
      </p:sp>
      <p:sp>
        <p:nvSpPr>
          <p:cNvPr id="24" name="Oval 23"/>
          <p:cNvSpPr/>
          <p:nvPr/>
        </p:nvSpPr>
        <p:spPr>
          <a:xfrm>
            <a:off x="7298267" y="3833075"/>
            <a:ext cx="580501" cy="580501"/>
          </a:xfrm>
          <a:prstGeom prst="ellipse">
            <a:avLst/>
          </a:prstGeom>
          <a:solidFill>
            <a:schemeClr val="accent5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s-MX" sz="2400"/>
          </a:p>
        </p:txBody>
      </p:sp>
      <p:sp>
        <p:nvSpPr>
          <p:cNvPr id="27" name="Oval 26"/>
          <p:cNvSpPr/>
          <p:nvPr/>
        </p:nvSpPr>
        <p:spPr>
          <a:xfrm>
            <a:off x="6786034" y="5035342"/>
            <a:ext cx="580501" cy="580501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s-MX" sz="2400"/>
          </a:p>
        </p:txBody>
      </p:sp>
      <p:sp>
        <p:nvSpPr>
          <p:cNvPr id="21" name="Oval 20"/>
          <p:cNvSpPr/>
          <p:nvPr/>
        </p:nvSpPr>
        <p:spPr>
          <a:xfrm>
            <a:off x="6786034" y="2664236"/>
            <a:ext cx="580501" cy="580501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s-MX" sz="2400"/>
          </a:p>
        </p:txBody>
      </p:sp>
      <p:sp>
        <p:nvSpPr>
          <p:cNvPr id="15" name="Oval 14"/>
          <p:cNvSpPr/>
          <p:nvPr/>
        </p:nvSpPr>
        <p:spPr>
          <a:xfrm>
            <a:off x="4825466" y="5035342"/>
            <a:ext cx="580501" cy="580501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s-MX" sz="2400"/>
          </a:p>
        </p:txBody>
      </p:sp>
      <p:sp>
        <p:nvSpPr>
          <p:cNvPr id="30" name="Oval 29"/>
          <p:cNvSpPr/>
          <p:nvPr/>
        </p:nvSpPr>
        <p:spPr>
          <a:xfrm>
            <a:off x="4326467" y="3833075"/>
            <a:ext cx="580501" cy="580501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s-MX" sz="2400"/>
          </a:p>
        </p:txBody>
      </p:sp>
      <p:grpSp>
        <p:nvGrpSpPr>
          <p:cNvPr id="22" name="Group 21"/>
          <p:cNvGrpSpPr/>
          <p:nvPr/>
        </p:nvGrpSpPr>
        <p:grpSpPr>
          <a:xfrm>
            <a:off x="1407805" y="1980062"/>
            <a:ext cx="3418415" cy="476878"/>
            <a:chOff x="598489" y="1884206"/>
            <a:chExt cx="2563811" cy="357658"/>
          </a:xfrm>
        </p:grpSpPr>
        <p:sp>
          <p:nvSpPr>
            <p:cNvPr id="8" name="TextBox 7"/>
            <p:cNvSpPr txBox="1"/>
            <p:nvPr/>
          </p:nvSpPr>
          <p:spPr>
            <a:xfrm>
              <a:off x="598489" y="1884206"/>
              <a:ext cx="2563811" cy="163506"/>
            </a:xfrm>
            <a:prstGeom prst="rect">
              <a:avLst/>
            </a:prstGeom>
            <a:noFill/>
          </p:spPr>
          <p:txBody>
            <a:bodyPr wrap="square" lIns="0" tIns="0" rIns="0" bIns="0" rtlCol="1">
              <a:spAutoFit/>
            </a:bodyPr>
            <a:lstStyle/>
            <a:p>
              <a:pPr algn="r">
                <a:lnSpc>
                  <a:spcPts val="1733"/>
                </a:lnSpc>
                <a:spcAft>
                  <a:spcPts val="400"/>
                </a:spcAft>
              </a:pPr>
              <a:r>
                <a:rPr lang="es-MX" sz="1467">
                  <a:solidFill>
                    <a:schemeClr val="tx2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¿Cuándo?</a:t>
              </a:r>
              <a:endParaRPr lang="es-MX" sz="1133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8489" y="2085379"/>
              <a:ext cx="2563811" cy="156485"/>
            </a:xfrm>
            <a:prstGeom prst="rect">
              <a:avLst/>
            </a:prstGeom>
            <a:noFill/>
          </p:spPr>
          <p:txBody>
            <a:bodyPr wrap="square" lIns="0" tIns="0" rIns="0" bIns="0" rtlCol="1">
              <a:spAutoFit/>
            </a:bodyPr>
            <a:lstStyle/>
            <a:p>
              <a:pPr algn="r">
                <a:lnSpc>
                  <a:spcPts val="1733"/>
                </a:lnSpc>
                <a:spcAft>
                  <a:spcPts val="400"/>
                </a:spcAft>
              </a:pPr>
              <a:r>
                <a:rPr lang="es-MX" sz="1333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El 1 de SEPTIEMBRE de 2018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88656" y="3138078"/>
            <a:ext cx="2980728" cy="911114"/>
            <a:chOff x="598490" y="2836706"/>
            <a:chExt cx="2235546" cy="683336"/>
          </a:xfrm>
        </p:grpSpPr>
        <p:sp>
          <p:nvSpPr>
            <p:cNvPr id="10" name="TextBox 9"/>
            <p:cNvSpPr txBox="1"/>
            <p:nvPr/>
          </p:nvSpPr>
          <p:spPr>
            <a:xfrm>
              <a:off x="598490" y="2836706"/>
              <a:ext cx="2235545" cy="163506"/>
            </a:xfrm>
            <a:prstGeom prst="rect">
              <a:avLst/>
            </a:prstGeom>
            <a:noFill/>
          </p:spPr>
          <p:txBody>
            <a:bodyPr wrap="square" lIns="0" tIns="0" rIns="0" bIns="0" rtlCol="1">
              <a:spAutoFit/>
            </a:bodyPr>
            <a:lstStyle/>
            <a:p>
              <a:pPr algn="r">
                <a:lnSpc>
                  <a:spcPts val="1733"/>
                </a:lnSpc>
                <a:spcAft>
                  <a:spcPts val="400"/>
                </a:spcAft>
              </a:pPr>
              <a:r>
                <a:rPr lang="es-MX" sz="1467">
                  <a:solidFill>
                    <a:schemeClr val="tx2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¿Qué es?</a:t>
              </a:r>
              <a:endParaRPr lang="es-MX" sz="1133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98490" y="3036544"/>
              <a:ext cx="2235546" cy="483498"/>
            </a:xfrm>
            <a:prstGeom prst="rect">
              <a:avLst/>
            </a:prstGeom>
            <a:noFill/>
          </p:spPr>
          <p:txBody>
            <a:bodyPr wrap="square" lIns="0" tIns="0" rIns="0" bIns="0" rtlCol="1">
              <a:spAutoFit/>
            </a:bodyPr>
            <a:lstStyle/>
            <a:p>
              <a:pPr algn="r">
                <a:lnSpc>
                  <a:spcPts val="1733"/>
                </a:lnSpc>
                <a:spcAft>
                  <a:spcPts val="400"/>
                </a:spcAft>
              </a:pPr>
              <a:r>
                <a:rPr lang="es-MX" sz="1333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</a:rPr>
                <a:t>Complemento para el Comprobante Fiscal Digital por Internet (CFDI) para registrar información sobre la recepción de pagos</a:t>
              </a:r>
              <a:endParaRPr lang="es-MX" sz="1333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17018" y="4985803"/>
            <a:ext cx="3418415" cy="915400"/>
            <a:chOff x="598489" y="3785741"/>
            <a:chExt cx="2563811" cy="686550"/>
          </a:xfrm>
        </p:grpSpPr>
        <p:sp>
          <p:nvSpPr>
            <p:cNvPr id="9" name="TextBox 8"/>
            <p:cNvSpPr txBox="1"/>
            <p:nvPr/>
          </p:nvSpPr>
          <p:spPr>
            <a:xfrm>
              <a:off x="598489" y="3785741"/>
              <a:ext cx="2563811" cy="163506"/>
            </a:xfrm>
            <a:prstGeom prst="rect">
              <a:avLst/>
            </a:prstGeom>
            <a:noFill/>
          </p:spPr>
          <p:txBody>
            <a:bodyPr wrap="square" lIns="0" tIns="0" rIns="0" bIns="0" rtlCol="1">
              <a:spAutoFit/>
            </a:bodyPr>
            <a:lstStyle/>
            <a:p>
              <a:pPr algn="r">
                <a:lnSpc>
                  <a:spcPts val="1733"/>
                </a:lnSpc>
                <a:spcAft>
                  <a:spcPts val="400"/>
                </a:spcAft>
              </a:pPr>
              <a:r>
                <a:rPr lang="es-MX" sz="1467">
                  <a:solidFill>
                    <a:schemeClr val="tx2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¿Quién?</a:t>
              </a:r>
              <a:endParaRPr lang="es-MX" sz="1133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98489" y="3988793"/>
              <a:ext cx="2563811" cy="483498"/>
            </a:xfrm>
            <a:prstGeom prst="rect">
              <a:avLst/>
            </a:prstGeom>
            <a:noFill/>
          </p:spPr>
          <p:txBody>
            <a:bodyPr wrap="square" lIns="0" tIns="0" rIns="0" bIns="0" rtlCol="1">
              <a:spAutoFit/>
            </a:bodyPr>
            <a:lstStyle/>
            <a:p>
              <a:pPr algn="r">
                <a:lnSpc>
                  <a:spcPts val="1733"/>
                </a:lnSpc>
                <a:spcAft>
                  <a:spcPts val="400"/>
                </a:spcAft>
              </a:pPr>
              <a:r>
                <a:rPr lang="es-MX" sz="1333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</a:rPr>
                <a:t>Todos los contribuyentes ya sean personas físicas o morales, que reciban pagos posteriores a la emisión de un CFDI</a:t>
              </a:r>
              <a:endParaRPr lang="es-MX" sz="1333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588517" y="1676121"/>
            <a:ext cx="4284640" cy="1666221"/>
            <a:chOff x="5986779" y="1884206"/>
            <a:chExt cx="2560321" cy="912027"/>
          </a:xfrm>
        </p:grpSpPr>
        <p:sp>
          <p:nvSpPr>
            <p:cNvPr id="11" name="TextBox 10"/>
            <p:cNvSpPr txBox="1"/>
            <p:nvPr/>
          </p:nvSpPr>
          <p:spPr>
            <a:xfrm>
              <a:off x="5986780" y="1884206"/>
              <a:ext cx="2560320" cy="119329"/>
            </a:xfrm>
            <a:prstGeom prst="rect">
              <a:avLst/>
            </a:prstGeom>
            <a:noFill/>
          </p:spPr>
          <p:txBody>
            <a:bodyPr wrap="square" lIns="0" tIns="0" rIns="0" bIns="0" rtlCol="1">
              <a:spAutoFit/>
            </a:bodyPr>
            <a:lstStyle/>
            <a:p>
              <a:pPr>
                <a:lnSpc>
                  <a:spcPts val="1733"/>
                </a:lnSpc>
                <a:spcAft>
                  <a:spcPts val="400"/>
                </a:spcAft>
              </a:pPr>
              <a:r>
                <a:rPr lang="es-MX" sz="1467">
                  <a:solidFill>
                    <a:schemeClr val="tx2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¿Para qué?</a:t>
              </a:r>
              <a:endParaRPr lang="es-MX" sz="1133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986779" y="2085379"/>
              <a:ext cx="2560320" cy="710854"/>
            </a:xfrm>
            <a:prstGeom prst="rect">
              <a:avLst/>
            </a:prstGeom>
            <a:noFill/>
          </p:spPr>
          <p:txBody>
            <a:bodyPr wrap="square" lIns="0" tIns="0" rIns="0" bIns="0" rtlCol="1">
              <a:spAutoFit/>
            </a:bodyPr>
            <a:lstStyle/>
            <a:p>
              <a:pPr>
                <a:lnSpc>
                  <a:spcPts val="1733"/>
                </a:lnSpc>
                <a:spcAft>
                  <a:spcPts val="400"/>
                </a:spcAft>
              </a:pPr>
              <a:r>
                <a:rPr lang="es-MX" sz="1333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</a:rPr>
                <a:t>Para resolver problemáticas como, cancelación indebida de facturas ya pagadas, duplicidad de ingresos en facturación de parcialidades y duplicidad de deducciones, </a:t>
              </a:r>
              <a:r>
                <a:rPr lang="es-MX" sz="1333" b="1" dirty="0">
                  <a:solidFill>
                    <a:srgbClr val="FF0000"/>
                  </a:solidFill>
                  <a:latin typeface="Lato" pitchFamily="34" charset="0"/>
                </a:rPr>
                <a:t>poder determinar el momento de acumulación del ingreso para efectos del impuesto sobre la renta, y el momento de causación del impuesto para efectos del IVA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175872" y="3956900"/>
            <a:ext cx="2987040" cy="475097"/>
            <a:chOff x="6306820" y="2836706"/>
            <a:chExt cx="2240280" cy="356323"/>
          </a:xfrm>
        </p:grpSpPr>
        <p:sp>
          <p:nvSpPr>
            <p:cNvPr id="13" name="TextBox 12"/>
            <p:cNvSpPr txBox="1"/>
            <p:nvPr/>
          </p:nvSpPr>
          <p:spPr>
            <a:xfrm>
              <a:off x="6306820" y="2836706"/>
              <a:ext cx="2240280" cy="163506"/>
            </a:xfrm>
            <a:prstGeom prst="rect">
              <a:avLst/>
            </a:prstGeom>
            <a:noFill/>
          </p:spPr>
          <p:txBody>
            <a:bodyPr wrap="square" lIns="0" tIns="0" rIns="0" bIns="0" rtlCol="1">
              <a:spAutoFit/>
            </a:bodyPr>
            <a:lstStyle/>
            <a:p>
              <a:pPr>
                <a:lnSpc>
                  <a:spcPts val="1733"/>
                </a:lnSpc>
                <a:spcAft>
                  <a:spcPts val="400"/>
                </a:spcAft>
              </a:pPr>
              <a:r>
                <a:rPr lang="es-MX" sz="1467">
                  <a:solidFill>
                    <a:schemeClr val="tx2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¿Dónde?</a:t>
              </a:r>
              <a:endParaRPr lang="es-MX" sz="1133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306820" y="3036544"/>
              <a:ext cx="2240280" cy="156485"/>
            </a:xfrm>
            <a:prstGeom prst="rect">
              <a:avLst/>
            </a:prstGeom>
            <a:noFill/>
          </p:spPr>
          <p:txBody>
            <a:bodyPr wrap="square" lIns="0" tIns="0" rIns="0" bIns="0" rtlCol="1">
              <a:spAutoFit/>
            </a:bodyPr>
            <a:lstStyle/>
            <a:p>
              <a:pPr>
                <a:lnSpc>
                  <a:spcPts val="1733"/>
                </a:lnSpc>
                <a:spcAft>
                  <a:spcPts val="400"/>
                </a:spcAft>
              </a:pPr>
              <a:r>
                <a:rPr lang="es-MX" sz="1333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</a:rPr>
                <a:t>Se especifica en la regla 2.7.1.35. de la RMF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602616" y="5035907"/>
            <a:ext cx="3793067" cy="1133408"/>
            <a:chOff x="5986780" y="3785741"/>
            <a:chExt cx="2560320" cy="850056"/>
          </a:xfrm>
        </p:grpSpPr>
        <p:sp>
          <p:nvSpPr>
            <p:cNvPr id="12" name="TextBox 11"/>
            <p:cNvSpPr txBox="1"/>
            <p:nvPr/>
          </p:nvSpPr>
          <p:spPr>
            <a:xfrm>
              <a:off x="5986780" y="3785741"/>
              <a:ext cx="2560320" cy="163506"/>
            </a:xfrm>
            <a:prstGeom prst="rect">
              <a:avLst/>
            </a:prstGeom>
            <a:noFill/>
          </p:spPr>
          <p:txBody>
            <a:bodyPr wrap="square" lIns="0" tIns="0" rIns="0" bIns="0" rtlCol="1">
              <a:spAutoFit/>
            </a:bodyPr>
            <a:lstStyle/>
            <a:p>
              <a:pPr>
                <a:lnSpc>
                  <a:spcPts val="1733"/>
                </a:lnSpc>
                <a:spcAft>
                  <a:spcPts val="400"/>
                </a:spcAft>
              </a:pPr>
              <a:r>
                <a:rPr lang="es-MX" sz="1467">
                  <a:solidFill>
                    <a:schemeClr val="tx2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¿Cómo?</a:t>
              </a:r>
              <a:endParaRPr lang="es-MX" sz="1133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986780" y="3988793"/>
              <a:ext cx="2560320" cy="647004"/>
            </a:xfrm>
            <a:prstGeom prst="rect">
              <a:avLst/>
            </a:prstGeom>
            <a:noFill/>
          </p:spPr>
          <p:txBody>
            <a:bodyPr wrap="square" lIns="0" tIns="0" rIns="0" bIns="0" rtlCol="1">
              <a:spAutoFit/>
            </a:bodyPr>
            <a:lstStyle/>
            <a:p>
              <a:pPr>
                <a:lnSpc>
                  <a:spcPts val="1733"/>
                </a:lnSpc>
                <a:spcAft>
                  <a:spcPts val="400"/>
                </a:spcAft>
              </a:pPr>
              <a:r>
                <a:rPr lang="es-MX" sz="1333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Usando los sistemas de CONTPAQi y observando las reglas contenidas </a:t>
              </a:r>
              <a:r>
                <a:rPr lang="es-MX" sz="1333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</a:rPr>
                <a:t>en la </a:t>
              </a:r>
              <a:r>
                <a:rPr lang="es-MX" sz="1333" b="1" i="1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</a:rPr>
                <a:t>“Guía de llenado del comprobante al que se le incorpore el complemento para recepción de pagos “</a:t>
              </a:r>
            </a:p>
          </p:txBody>
        </p:sp>
      </p:grpSp>
      <p:sp>
        <p:nvSpPr>
          <p:cNvPr id="50" name="Text Placeholder 1">
            <a:extLst>
              <a:ext uri="{FF2B5EF4-FFF2-40B4-BE49-F238E27FC236}">
                <a16:creationId xmlns:a16="http://schemas.microsoft.com/office/drawing/2014/main" id="{9F77DDF8-A1CB-4967-AA44-FD19A3ED94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6047" y="158483"/>
            <a:ext cx="10609636" cy="609600"/>
          </a:xfrm>
        </p:spPr>
        <p:txBody>
          <a:bodyPr/>
          <a:lstStyle/>
          <a:p>
            <a:r>
              <a:rPr lang="es-MX" dirty="0"/>
              <a:t>Recibo Electrónico e Pago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6FD77E54-A876-493D-966E-5659149AF9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183" y="769589"/>
            <a:ext cx="10604500" cy="304800"/>
          </a:xfrm>
        </p:spPr>
        <p:txBody>
          <a:bodyPr/>
          <a:lstStyle/>
          <a:p>
            <a:r>
              <a:rPr lang="es-MX" sz="1867"/>
              <a:t>También conocido como Complemento de Pagos</a:t>
            </a:r>
          </a:p>
        </p:txBody>
      </p:sp>
      <p:pic>
        <p:nvPicPr>
          <p:cNvPr id="55" name="Imagen 54">
            <a:extLst>
              <a:ext uri="{FF2B5EF4-FFF2-40B4-BE49-F238E27FC236}">
                <a16:creationId xmlns:a16="http://schemas.microsoft.com/office/drawing/2014/main" id="{A915D46E-F825-4085-8F4C-F984CCE99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293" y="3544007"/>
            <a:ext cx="1328995" cy="115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661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24" grpId="0" animBg="1"/>
      <p:bldP spid="27" grpId="0" animBg="1"/>
      <p:bldP spid="21" grpId="0" animBg="1"/>
      <p:bldP spid="15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CD9D71E2-BE06-B949-B2C4-8236A257B701}"/>
              </a:ext>
            </a:extLst>
          </p:cNvPr>
          <p:cNvSpPr/>
          <p:nvPr/>
        </p:nvSpPr>
        <p:spPr>
          <a:xfrm>
            <a:off x="688118" y="3692720"/>
            <a:ext cx="103119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chemeClr val="accent6"/>
                </a:solidFill>
              </a:rPr>
              <a:t>2.-El comprobante Electronica de PAGO (CEP)</a:t>
            </a:r>
          </a:p>
          <a:p>
            <a:r>
              <a:rPr lang="es-MX" dirty="0"/>
              <a:t>Es aquel documento que reconoce que tu ya tienes efectivamente aplicado un ingreso.</a:t>
            </a:r>
            <a:endParaRPr lang="es-ES_tradnl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57D428B-204D-DB4E-AC80-0E799C1E97E5}"/>
              </a:ext>
            </a:extLst>
          </p:cNvPr>
          <p:cNvSpPr/>
          <p:nvPr/>
        </p:nvSpPr>
        <p:spPr>
          <a:xfrm>
            <a:off x="707740" y="374831"/>
            <a:ext cx="107997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b="1" dirty="0">
                <a:solidFill>
                  <a:srgbClr val="0070C0"/>
                </a:solidFill>
                <a:latin typeface="Titillium Web" charset="0"/>
                <a:ea typeface="Titillium Web" charset="0"/>
                <a:cs typeface="Titillium Web" charset="0"/>
              </a:rPr>
              <a:t>ENTONCES; ¿ QUE DEBE CONOCER COBRANZA?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2A80D18-F163-C744-817F-23523884D7FE}"/>
              </a:ext>
            </a:extLst>
          </p:cNvPr>
          <p:cNvSpPr/>
          <p:nvPr/>
        </p:nvSpPr>
        <p:spPr>
          <a:xfrm>
            <a:off x="707740" y="1152761"/>
            <a:ext cx="10799763" cy="1144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B207760-A327-744F-A9AA-DAEE4F6D7464}"/>
              </a:ext>
            </a:extLst>
          </p:cNvPr>
          <p:cNvSpPr/>
          <p:nvPr/>
        </p:nvSpPr>
        <p:spPr>
          <a:xfrm>
            <a:off x="707740" y="1619630"/>
            <a:ext cx="1055166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chemeClr val="accent6"/>
                </a:solidFill>
              </a:rPr>
              <a:t>1.- EL RECIBO ELECTRONICO DE PAGO (REP)</a:t>
            </a:r>
            <a:endParaRPr lang="es-MX" sz="2400" dirty="0"/>
          </a:p>
          <a:p>
            <a:endParaRPr lang="es-MX" dirty="0"/>
          </a:p>
          <a:p>
            <a:r>
              <a:rPr lang="es-MX" dirty="0"/>
              <a:t>Es aquel documento que reconoce tanto fiscal, contable, incluso Mercantil, que ya se te realizo un pago. Por lo que es el que realmente le da el valor de ingreso a una factura.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6091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/>
              <a:t>Elementos básicos del REP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91183" y="739109"/>
            <a:ext cx="10604500" cy="304800"/>
          </a:xfrm>
        </p:spPr>
        <p:txBody>
          <a:bodyPr/>
          <a:lstStyle/>
          <a:p>
            <a:r>
              <a:rPr lang="es-MX" sz="1867"/>
              <a:t>Lo que se requiere para emitir un REP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90776" y="2370232"/>
            <a:ext cx="10807475" cy="3574585"/>
            <a:chOff x="443082" y="1777673"/>
            <a:chExt cx="8105606" cy="2680939"/>
          </a:xfrm>
        </p:grpSpPr>
        <p:sp>
          <p:nvSpPr>
            <p:cNvPr id="5" name="TextBox 4"/>
            <p:cNvSpPr txBox="1"/>
            <p:nvPr/>
          </p:nvSpPr>
          <p:spPr>
            <a:xfrm>
              <a:off x="3724088" y="3039765"/>
              <a:ext cx="1695825" cy="156005"/>
            </a:xfrm>
            <a:prstGeom prst="rect">
              <a:avLst/>
            </a:prstGeom>
            <a:noFill/>
          </p:spPr>
          <p:txBody>
            <a:bodyPr wrap="square" lIns="0" tIns="0" rIns="0" bIns="0" rtlCol="1">
              <a:spAutoFit/>
            </a:bodyPr>
            <a:lstStyle/>
            <a:p>
              <a:pPr algn="ctr">
                <a:lnSpc>
                  <a:spcPts val="1600"/>
                </a:lnSpc>
                <a:spcAft>
                  <a:spcPts val="800"/>
                </a:spcAft>
              </a:pPr>
              <a:r>
                <a:rPr lang="es-MX" sz="1600">
                  <a:solidFill>
                    <a:schemeClr val="tx2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REP</a:t>
              </a:r>
              <a:endParaRPr lang="es-MX" sz="1133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948487" y="1972086"/>
              <a:ext cx="1600201" cy="156485"/>
            </a:xfrm>
            <a:prstGeom prst="rect">
              <a:avLst/>
            </a:prstGeom>
            <a:noFill/>
          </p:spPr>
          <p:txBody>
            <a:bodyPr wrap="square" lIns="0" tIns="0" rIns="0" bIns="0" rtlCol="1">
              <a:spAutoFit/>
            </a:bodyPr>
            <a:lstStyle/>
            <a:p>
              <a:pPr>
                <a:lnSpc>
                  <a:spcPts val="1733"/>
                </a:lnSpc>
                <a:spcAft>
                  <a:spcPts val="400"/>
                </a:spcAft>
              </a:pPr>
              <a:r>
                <a:rPr lang="es-MX" sz="1333">
                  <a:solidFill>
                    <a:schemeClr val="tx2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Recibir REP</a:t>
              </a:r>
              <a:endParaRPr lang="es-MX" sz="1200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905425" y="2932626"/>
              <a:ext cx="1600201" cy="319991"/>
            </a:xfrm>
            <a:prstGeom prst="rect">
              <a:avLst/>
            </a:prstGeom>
            <a:noFill/>
          </p:spPr>
          <p:txBody>
            <a:bodyPr wrap="square" lIns="0" tIns="0" rIns="0" bIns="0" rtlCol="1">
              <a:spAutoFit/>
            </a:bodyPr>
            <a:lstStyle/>
            <a:p>
              <a:pPr>
                <a:lnSpc>
                  <a:spcPts val="1733"/>
                </a:lnSpc>
                <a:spcAft>
                  <a:spcPts val="400"/>
                </a:spcAft>
              </a:pPr>
              <a:r>
                <a:rPr lang="es-MX" sz="1333">
                  <a:solidFill>
                    <a:schemeClr val="tx2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Asociar REP en sistema Administrativo</a:t>
              </a:r>
              <a:endParaRPr lang="es-MX" sz="1200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48487" y="4072510"/>
              <a:ext cx="1600201" cy="156485"/>
            </a:xfrm>
            <a:prstGeom prst="rect">
              <a:avLst/>
            </a:prstGeom>
            <a:noFill/>
          </p:spPr>
          <p:txBody>
            <a:bodyPr wrap="square" lIns="0" tIns="0" rIns="0" bIns="0" rtlCol="1">
              <a:spAutoFit/>
            </a:bodyPr>
            <a:lstStyle/>
            <a:p>
              <a:pPr>
                <a:lnSpc>
                  <a:spcPts val="1733"/>
                </a:lnSpc>
                <a:spcAft>
                  <a:spcPts val="400"/>
                </a:spcAft>
              </a:pPr>
              <a:r>
                <a:rPr lang="es-MX" sz="1333">
                  <a:solidFill>
                    <a:schemeClr val="tx2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Contabilizar REP</a:t>
              </a:r>
              <a:endParaRPr lang="es-MX" sz="1200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rot="5400000">
              <a:off x="4699777" y="3119544"/>
              <a:ext cx="2095500" cy="158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746733" y="2071794"/>
              <a:ext cx="365760" cy="158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746733" y="4166500"/>
              <a:ext cx="365760" cy="158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5308395" y="3121683"/>
              <a:ext cx="434528" cy="3484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6115396" y="1777673"/>
              <a:ext cx="590204" cy="590204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es-MX" sz="2400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5746733" y="3122631"/>
              <a:ext cx="365760" cy="158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6115396" y="2820658"/>
              <a:ext cx="590204" cy="590204"/>
            </a:xfrm>
            <a:prstGeom prst="ellipse">
              <a:avLst/>
            </a:prstGeom>
            <a:solidFill>
              <a:schemeClr val="accent5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es-MX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6115396" y="3868408"/>
              <a:ext cx="590204" cy="590204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es-MX" sz="24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84541" y="1889512"/>
              <a:ext cx="472435" cy="327657"/>
            </a:xfrm>
            <a:prstGeom prst="rect">
              <a:avLst/>
            </a:prstGeom>
            <a:noFill/>
          </p:spPr>
          <p:txBody>
            <a:bodyPr wrap="square" lIns="0" tIns="0" rIns="0" bIns="0" rtlCol="1" anchor="t" anchorCtr="0">
              <a:noAutofit/>
            </a:bodyPr>
            <a:lstStyle/>
            <a:p>
              <a:pPr algn="ctr" rtl="0"/>
              <a:r>
                <a:rPr lang="es-MX" sz="2933">
                  <a:solidFill>
                    <a:schemeClr val="bg1"/>
                  </a:solidFill>
                  <a:latin typeface="Lato Black" pitchFamily="34" charset="0"/>
                  <a:ea typeface="Open Sans" pitchFamily="34" charset="0"/>
                </a:rPr>
                <a:t>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84541" y="2945228"/>
              <a:ext cx="472435" cy="329410"/>
            </a:xfrm>
            <a:prstGeom prst="rect">
              <a:avLst/>
            </a:prstGeom>
            <a:noFill/>
          </p:spPr>
          <p:txBody>
            <a:bodyPr wrap="square" lIns="0" tIns="0" rIns="0" bIns="0" rtlCol="1" anchor="t" anchorCtr="0">
              <a:noAutofit/>
            </a:bodyPr>
            <a:lstStyle/>
            <a:p>
              <a:pPr algn="ctr" rtl="0"/>
              <a:r>
                <a:rPr lang="es-MX" sz="2933">
                  <a:solidFill>
                    <a:schemeClr val="bg1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2</a:t>
              </a:r>
              <a:endParaRPr lang="es-MX" sz="2933">
                <a:solidFill>
                  <a:schemeClr val="bg1"/>
                </a:solidFill>
                <a:latin typeface="Lato Black" pitchFamily="34" charset="0"/>
                <a:ea typeface="Open Sans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84541" y="3980579"/>
              <a:ext cx="472435" cy="301111"/>
            </a:xfrm>
            <a:prstGeom prst="rect">
              <a:avLst/>
            </a:prstGeom>
            <a:noFill/>
          </p:spPr>
          <p:txBody>
            <a:bodyPr wrap="square" lIns="0" tIns="0" rIns="0" bIns="0" rtlCol="1" anchor="t" anchorCtr="0">
              <a:noAutofit/>
            </a:bodyPr>
            <a:lstStyle/>
            <a:p>
              <a:pPr algn="ctr" rtl="0"/>
              <a:r>
                <a:rPr lang="es-MX" sz="2933">
                  <a:solidFill>
                    <a:schemeClr val="bg1"/>
                  </a:solidFill>
                  <a:latin typeface="Lato Black" pitchFamily="34" charset="0"/>
                  <a:ea typeface="Open Sans" pitchFamily="34" charset="0"/>
                </a:rPr>
                <a:t>3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rot="16200000">
              <a:off x="2348723" y="3115153"/>
              <a:ext cx="2095500" cy="158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0800000">
              <a:off x="3031507" y="4162903"/>
              <a:ext cx="365760" cy="158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0800000">
              <a:off x="3031507" y="2068197"/>
              <a:ext cx="365760" cy="158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3401077" y="3116709"/>
              <a:ext cx="444228" cy="732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 rot="10800000">
              <a:off x="2438400" y="3868408"/>
              <a:ext cx="590204" cy="590204"/>
            </a:xfrm>
            <a:prstGeom prst="ellipse">
              <a:avLst/>
            </a:prstGeom>
            <a:solidFill>
              <a:schemeClr val="accent3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es-MX" sz="2400"/>
            </a:p>
          </p:txBody>
        </p:sp>
        <p:cxnSp>
          <p:nvCxnSpPr>
            <p:cNvPr id="25" name="Straight Connector 24"/>
            <p:cNvCxnSpPr/>
            <p:nvPr/>
          </p:nvCxnSpPr>
          <p:spPr>
            <a:xfrm rot="10800000">
              <a:off x="3031507" y="3116281"/>
              <a:ext cx="365760" cy="158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 rot="10800000">
              <a:off x="2438400" y="2825423"/>
              <a:ext cx="590204" cy="59020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es-MX" sz="2400"/>
            </a:p>
          </p:txBody>
        </p:sp>
        <p:sp>
          <p:nvSpPr>
            <p:cNvPr id="27" name="Oval 26"/>
            <p:cNvSpPr/>
            <p:nvPr/>
          </p:nvSpPr>
          <p:spPr>
            <a:xfrm rot="10800000">
              <a:off x="2438400" y="1777673"/>
              <a:ext cx="590204" cy="59020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es-MX" sz="240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505195" y="1889512"/>
              <a:ext cx="472435" cy="327657"/>
            </a:xfrm>
            <a:prstGeom prst="rect">
              <a:avLst/>
            </a:prstGeom>
            <a:noFill/>
          </p:spPr>
          <p:txBody>
            <a:bodyPr wrap="square" lIns="0" tIns="0" rIns="0" bIns="0" rtlCol="1" anchor="t" anchorCtr="0">
              <a:noAutofit/>
            </a:bodyPr>
            <a:lstStyle/>
            <a:p>
              <a:pPr algn="ctr" rtl="0"/>
              <a:r>
                <a:rPr lang="es-MX" sz="2933">
                  <a:solidFill>
                    <a:schemeClr val="bg1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1</a:t>
              </a:r>
              <a:endParaRPr lang="es-MX" sz="2933">
                <a:solidFill>
                  <a:schemeClr val="bg1"/>
                </a:solidFill>
                <a:latin typeface="Lato Black" pitchFamily="34" charset="0"/>
                <a:ea typeface="Open Sans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05195" y="2945228"/>
              <a:ext cx="472435" cy="329410"/>
            </a:xfrm>
            <a:prstGeom prst="rect">
              <a:avLst/>
            </a:prstGeom>
            <a:noFill/>
          </p:spPr>
          <p:txBody>
            <a:bodyPr wrap="square" lIns="0" tIns="0" rIns="0" bIns="0" rtlCol="1" anchor="t" anchorCtr="0">
              <a:noAutofit/>
            </a:bodyPr>
            <a:lstStyle/>
            <a:p>
              <a:pPr algn="ctr" rtl="0"/>
              <a:r>
                <a:rPr lang="es-MX" sz="2933">
                  <a:solidFill>
                    <a:schemeClr val="bg1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2</a:t>
              </a:r>
              <a:endParaRPr lang="es-MX" sz="2933">
                <a:solidFill>
                  <a:schemeClr val="bg1"/>
                </a:solidFill>
                <a:latin typeface="Lato Black" pitchFamily="34" charset="0"/>
                <a:ea typeface="Open Sans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505195" y="3980579"/>
              <a:ext cx="472435" cy="301111"/>
            </a:xfrm>
            <a:prstGeom prst="rect">
              <a:avLst/>
            </a:prstGeom>
            <a:noFill/>
          </p:spPr>
          <p:txBody>
            <a:bodyPr wrap="square" lIns="0" tIns="0" rIns="0" bIns="0" rtlCol="1" anchor="t" anchorCtr="0">
              <a:noAutofit/>
            </a:bodyPr>
            <a:lstStyle/>
            <a:p>
              <a:pPr algn="ctr" rtl="0"/>
              <a:r>
                <a:rPr lang="es-MX" sz="2933">
                  <a:solidFill>
                    <a:schemeClr val="bg1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3</a:t>
              </a:r>
              <a:endParaRPr lang="es-MX" sz="2933">
                <a:solidFill>
                  <a:schemeClr val="bg1"/>
                </a:solidFill>
                <a:latin typeface="Lato Black" pitchFamily="34" charset="0"/>
                <a:ea typeface="Open Sans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43082" y="1984840"/>
              <a:ext cx="1798639" cy="156485"/>
            </a:xfrm>
            <a:prstGeom prst="rect">
              <a:avLst/>
            </a:prstGeom>
            <a:noFill/>
          </p:spPr>
          <p:txBody>
            <a:bodyPr wrap="square" lIns="0" tIns="0" rIns="0" bIns="0" rtlCol="1">
              <a:spAutoFit/>
            </a:bodyPr>
            <a:lstStyle/>
            <a:p>
              <a:pPr algn="r">
                <a:lnSpc>
                  <a:spcPts val="1733"/>
                </a:lnSpc>
                <a:spcAft>
                  <a:spcPts val="400"/>
                </a:spcAft>
              </a:pPr>
              <a:r>
                <a:rPr lang="es-MX" sz="1333">
                  <a:solidFill>
                    <a:schemeClr val="tx2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Evidencia del Pago</a:t>
              </a:r>
              <a:endParaRPr lang="es-MX" sz="1200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4368" y="3022299"/>
              <a:ext cx="1600201" cy="156485"/>
            </a:xfrm>
            <a:prstGeom prst="rect">
              <a:avLst/>
            </a:prstGeom>
            <a:noFill/>
          </p:spPr>
          <p:txBody>
            <a:bodyPr wrap="square" lIns="0" tIns="0" rIns="0" bIns="0" rtlCol="1">
              <a:spAutoFit/>
            </a:bodyPr>
            <a:lstStyle/>
            <a:p>
              <a:pPr algn="r">
                <a:lnSpc>
                  <a:spcPts val="1733"/>
                </a:lnSpc>
                <a:spcAft>
                  <a:spcPts val="400"/>
                </a:spcAft>
              </a:pPr>
              <a:r>
                <a:rPr lang="es-MX" sz="1333">
                  <a:solidFill>
                    <a:schemeClr val="tx2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Cuenta del pagador</a:t>
              </a:r>
              <a:endParaRPr lang="es-MX" sz="1200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19455" y="4012782"/>
              <a:ext cx="1600201" cy="156485"/>
            </a:xfrm>
            <a:prstGeom prst="rect">
              <a:avLst/>
            </a:prstGeom>
            <a:noFill/>
          </p:spPr>
          <p:txBody>
            <a:bodyPr wrap="square" lIns="0" tIns="0" rIns="0" bIns="0" rtlCol="1">
              <a:spAutoFit/>
            </a:bodyPr>
            <a:lstStyle/>
            <a:p>
              <a:pPr algn="r">
                <a:lnSpc>
                  <a:spcPts val="1733"/>
                </a:lnSpc>
                <a:spcAft>
                  <a:spcPts val="400"/>
                </a:spcAft>
              </a:pPr>
              <a:r>
                <a:rPr lang="es-MX" sz="1333">
                  <a:solidFill>
                    <a:schemeClr val="tx2"/>
                  </a:solidFill>
                  <a:latin typeface="Lato Black" pitchFamily="34" charset="0"/>
                  <a:ea typeface="Open Sans" pitchFamily="34" charset="0"/>
                  <a:cs typeface="Open Sans" pitchFamily="34" charset="0"/>
                </a:rPr>
                <a:t>CFDI para relacionar</a:t>
              </a:r>
              <a:endParaRPr lang="es-MX" sz="1200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 rot="16200000">
              <a:off x="3845305" y="3086476"/>
              <a:ext cx="61200" cy="612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es-MX" sz="2400"/>
            </a:p>
          </p:txBody>
        </p:sp>
        <p:sp>
          <p:nvSpPr>
            <p:cNvPr id="36" name="Oval 35"/>
            <p:cNvSpPr/>
            <p:nvPr/>
          </p:nvSpPr>
          <p:spPr>
            <a:xfrm rot="16200000">
              <a:off x="5247195" y="3092826"/>
              <a:ext cx="61200" cy="612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es-MX" sz="240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724088" y="3344116"/>
              <a:ext cx="1695825" cy="298062"/>
            </a:xfrm>
            <a:prstGeom prst="rect">
              <a:avLst/>
            </a:prstGeom>
            <a:noFill/>
          </p:spPr>
          <p:txBody>
            <a:bodyPr wrap="square" lIns="0" tIns="0" rIns="0" bIns="0" rtlCol="1">
              <a:spAutoFit/>
            </a:bodyPr>
            <a:lstStyle/>
            <a:p>
              <a:pPr algn="ctr">
                <a:lnSpc>
                  <a:spcPts val="1600"/>
                </a:lnSpc>
                <a:spcAft>
                  <a:spcPts val="1600"/>
                </a:spcAft>
              </a:pPr>
              <a:r>
                <a:rPr lang="es-MX" sz="1133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Open Sans" pitchFamily="34" charset="0"/>
                  <a:cs typeface="Open Sans" pitchFamily="34" charset="0"/>
                </a:rPr>
                <a:t>Emitiendo un Recibo Electrónico de Pago</a:t>
              </a:r>
            </a:p>
          </p:txBody>
        </p:sp>
      </p:grpSp>
      <p:sp>
        <p:nvSpPr>
          <p:cNvPr id="48" name="TextBox 46">
            <a:extLst>
              <a:ext uri="{FF2B5EF4-FFF2-40B4-BE49-F238E27FC236}">
                <a16:creationId xmlns:a16="http://schemas.microsoft.com/office/drawing/2014/main" id="{69373483-326A-4F8B-8758-1C45F1228E9A}"/>
              </a:ext>
            </a:extLst>
          </p:cNvPr>
          <p:cNvSpPr txBox="1"/>
          <p:nvPr/>
        </p:nvSpPr>
        <p:spPr>
          <a:xfrm>
            <a:off x="1394117" y="1703224"/>
            <a:ext cx="2261100" cy="235129"/>
          </a:xfrm>
          <a:prstGeom prst="rect">
            <a:avLst/>
          </a:prstGeom>
          <a:noFill/>
        </p:spPr>
        <p:txBody>
          <a:bodyPr wrap="square" lIns="0" tIns="0" rIns="0" bIns="0" rtlCol="1">
            <a:spAutoFit/>
          </a:bodyPr>
          <a:lstStyle/>
          <a:p>
            <a:pPr algn="ctr">
              <a:lnSpc>
                <a:spcPts val="1600"/>
              </a:lnSpc>
              <a:spcAft>
                <a:spcPts val="1600"/>
              </a:spcAft>
            </a:pPr>
            <a:r>
              <a:rPr lang="es-MX" sz="2400" b="1">
                <a:solidFill>
                  <a:srgbClr val="237DB9"/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Emisor</a:t>
            </a:r>
          </a:p>
        </p:txBody>
      </p:sp>
      <p:sp>
        <p:nvSpPr>
          <p:cNvPr id="49" name="TextBox 46">
            <a:extLst>
              <a:ext uri="{FF2B5EF4-FFF2-40B4-BE49-F238E27FC236}">
                <a16:creationId xmlns:a16="http://schemas.microsoft.com/office/drawing/2014/main" id="{4378BBA6-B40E-44B4-9484-06F7E1C9113B}"/>
              </a:ext>
            </a:extLst>
          </p:cNvPr>
          <p:cNvSpPr txBox="1"/>
          <p:nvPr/>
        </p:nvSpPr>
        <p:spPr>
          <a:xfrm>
            <a:off x="8070350" y="1703224"/>
            <a:ext cx="2864351" cy="235129"/>
          </a:xfrm>
          <a:prstGeom prst="rect">
            <a:avLst/>
          </a:prstGeom>
          <a:noFill/>
        </p:spPr>
        <p:txBody>
          <a:bodyPr wrap="square" lIns="0" tIns="0" rIns="0" bIns="0" rtlCol="1">
            <a:spAutoFit/>
          </a:bodyPr>
          <a:lstStyle/>
          <a:p>
            <a:pPr algn="ctr">
              <a:lnSpc>
                <a:spcPts val="1600"/>
              </a:lnSpc>
              <a:spcAft>
                <a:spcPts val="1600"/>
              </a:spcAft>
            </a:pPr>
            <a:r>
              <a:rPr lang="es-MX" sz="2400" b="1">
                <a:solidFill>
                  <a:srgbClr val="237DB9"/>
                </a:solidFill>
                <a:latin typeface="Lato" pitchFamily="34" charset="0"/>
                <a:ea typeface="Open Sans" pitchFamily="34" charset="0"/>
                <a:cs typeface="Open Sans" pitchFamily="34" charset="0"/>
              </a:rPr>
              <a:t>Receptor</a:t>
            </a:r>
          </a:p>
        </p:txBody>
      </p:sp>
    </p:spTree>
    <p:extLst>
      <p:ext uri="{BB962C8B-B14F-4D97-AF65-F5344CB8AC3E}">
        <p14:creationId xmlns:p14="http://schemas.microsoft.com/office/powerpoint/2010/main" val="32752281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o 44">
            <a:extLst>
              <a:ext uri="{FF2B5EF4-FFF2-40B4-BE49-F238E27FC236}">
                <a16:creationId xmlns:a16="http://schemas.microsoft.com/office/drawing/2014/main" id="{A0DC4E99-7AE5-4B3B-A67D-6137CEE8797C}"/>
              </a:ext>
            </a:extLst>
          </p:cNvPr>
          <p:cNvGrpSpPr/>
          <p:nvPr/>
        </p:nvGrpSpPr>
        <p:grpSpPr>
          <a:xfrm>
            <a:off x="3075821" y="2513131"/>
            <a:ext cx="1703297" cy="2355176"/>
            <a:chOff x="3075820" y="2513130"/>
            <a:chExt cx="1703297" cy="2355176"/>
          </a:xfrm>
        </p:grpSpPr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id="{5BA06B6C-12A2-4CFA-8335-0C11058A6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075820" y="2513130"/>
              <a:ext cx="1703297" cy="2355176"/>
            </a:xfrm>
            <a:prstGeom prst="rect">
              <a:avLst/>
            </a:prstGeom>
          </p:spPr>
        </p:pic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62829E31-34AB-40B7-967C-88CC75FCFB0F}"/>
                </a:ext>
              </a:extLst>
            </p:cNvPr>
            <p:cNvSpPr txBox="1"/>
            <p:nvPr/>
          </p:nvSpPr>
          <p:spPr>
            <a:xfrm>
              <a:off x="3075820" y="2643565"/>
              <a:ext cx="11120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400">
                  <a:solidFill>
                    <a:schemeClr val="accent1">
                      <a:lumMod val="50000"/>
                    </a:schemeClr>
                  </a:solidFill>
                  <a:latin typeface="Lato Black" panose="020F0A02020204030203"/>
                </a:rPr>
                <a:t>CFDI-Ingreso</a:t>
              </a:r>
            </a:p>
            <a:p>
              <a:r>
                <a:rPr lang="es-MX" sz="1400">
                  <a:solidFill>
                    <a:schemeClr val="accent1">
                      <a:lumMod val="50000"/>
                    </a:schemeClr>
                  </a:solidFill>
                  <a:latin typeface="Lato Black" panose="020F0A02020204030203"/>
                </a:rPr>
                <a:t>Factura</a:t>
              </a:r>
            </a:p>
          </p:txBody>
        </p:sp>
      </p:grpSp>
      <p:grpSp>
        <p:nvGrpSpPr>
          <p:cNvPr id="51" name="Grupo 50">
            <a:extLst>
              <a:ext uri="{FF2B5EF4-FFF2-40B4-BE49-F238E27FC236}">
                <a16:creationId xmlns:a16="http://schemas.microsoft.com/office/drawing/2014/main" id="{E26085F2-5577-4274-951B-AA6F77A13D4A}"/>
              </a:ext>
            </a:extLst>
          </p:cNvPr>
          <p:cNvGrpSpPr/>
          <p:nvPr/>
        </p:nvGrpSpPr>
        <p:grpSpPr>
          <a:xfrm>
            <a:off x="6699684" y="2386849"/>
            <a:ext cx="1703297" cy="2355176"/>
            <a:chOff x="7576281" y="2260919"/>
            <a:chExt cx="1703297" cy="2355176"/>
          </a:xfrm>
        </p:grpSpPr>
        <p:pic>
          <p:nvPicPr>
            <p:cNvPr id="52" name="Imagen 51">
              <a:extLst>
                <a:ext uri="{FF2B5EF4-FFF2-40B4-BE49-F238E27FC236}">
                  <a16:creationId xmlns:a16="http://schemas.microsoft.com/office/drawing/2014/main" id="{2964A2AD-077D-4B3E-A687-277CCE9D6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Marker/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76281" y="2260919"/>
              <a:ext cx="1703297" cy="2355176"/>
            </a:xfrm>
            <a:prstGeom prst="rect">
              <a:avLst/>
            </a:prstGeom>
          </p:spPr>
        </p:pic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id="{68469C67-2105-4F4A-B85C-8E871E967FF7}"/>
                </a:ext>
              </a:extLst>
            </p:cNvPr>
            <p:cNvSpPr txBox="1"/>
            <p:nvPr/>
          </p:nvSpPr>
          <p:spPr>
            <a:xfrm>
              <a:off x="7696656" y="2437434"/>
              <a:ext cx="463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400">
                  <a:solidFill>
                    <a:schemeClr val="accent1">
                      <a:lumMod val="50000"/>
                    </a:schemeClr>
                  </a:solidFill>
                  <a:latin typeface="Lato Black" panose="020F0A02020204030203"/>
                </a:rPr>
                <a:t>REP</a:t>
              </a:r>
            </a:p>
          </p:txBody>
        </p:sp>
      </p:grpSp>
      <p:pic>
        <p:nvPicPr>
          <p:cNvPr id="54" name="Imagen 53">
            <a:extLst>
              <a:ext uri="{FF2B5EF4-FFF2-40B4-BE49-F238E27FC236}">
                <a16:creationId xmlns:a16="http://schemas.microsoft.com/office/drawing/2014/main" id="{66070940-9757-40F3-B735-B5B9169777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538" y="3436317"/>
            <a:ext cx="900415" cy="921852"/>
          </a:xfrm>
          <a:prstGeom prst="rect">
            <a:avLst/>
          </a:prstGeom>
        </p:spPr>
      </p:pic>
      <p:grpSp>
        <p:nvGrpSpPr>
          <p:cNvPr id="55" name="Grupo 54">
            <a:extLst>
              <a:ext uri="{FF2B5EF4-FFF2-40B4-BE49-F238E27FC236}">
                <a16:creationId xmlns:a16="http://schemas.microsoft.com/office/drawing/2014/main" id="{022AB544-D149-413B-97B8-83F805D5F987}"/>
              </a:ext>
            </a:extLst>
          </p:cNvPr>
          <p:cNvGrpSpPr/>
          <p:nvPr/>
        </p:nvGrpSpPr>
        <p:grpSpPr>
          <a:xfrm>
            <a:off x="7187008" y="2742179"/>
            <a:ext cx="1703297" cy="2355176"/>
            <a:chOff x="7576281" y="2260919"/>
            <a:chExt cx="1703297" cy="2355176"/>
          </a:xfrm>
        </p:grpSpPr>
        <p:pic>
          <p:nvPicPr>
            <p:cNvPr id="56" name="Imagen 55">
              <a:extLst>
                <a:ext uri="{FF2B5EF4-FFF2-40B4-BE49-F238E27FC236}">
                  <a16:creationId xmlns:a16="http://schemas.microsoft.com/office/drawing/2014/main" id="{08A7401C-BD86-4BE8-9FB9-B5D818BA8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76281" y="2260919"/>
              <a:ext cx="1703297" cy="2355176"/>
            </a:xfrm>
            <a:prstGeom prst="rect">
              <a:avLst/>
            </a:prstGeom>
          </p:spPr>
        </p:pic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B48919BC-2C4D-4394-B52D-EA3763F57B7D}"/>
                </a:ext>
              </a:extLst>
            </p:cNvPr>
            <p:cNvSpPr txBox="1"/>
            <p:nvPr/>
          </p:nvSpPr>
          <p:spPr>
            <a:xfrm>
              <a:off x="7696656" y="2437434"/>
              <a:ext cx="463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400">
                  <a:solidFill>
                    <a:schemeClr val="accent1">
                      <a:lumMod val="50000"/>
                    </a:schemeClr>
                  </a:solidFill>
                  <a:latin typeface="Lato Black" panose="020F0A02020204030203"/>
                </a:rPr>
                <a:t>REP</a:t>
              </a:r>
            </a:p>
          </p:txBody>
        </p:sp>
      </p:grpSp>
      <p:grpSp>
        <p:nvGrpSpPr>
          <p:cNvPr id="58" name="Grupo 57">
            <a:extLst>
              <a:ext uri="{FF2B5EF4-FFF2-40B4-BE49-F238E27FC236}">
                <a16:creationId xmlns:a16="http://schemas.microsoft.com/office/drawing/2014/main" id="{F3A26F1C-9A3C-45A7-84B5-AD469E3E88CD}"/>
              </a:ext>
            </a:extLst>
          </p:cNvPr>
          <p:cNvGrpSpPr/>
          <p:nvPr/>
        </p:nvGrpSpPr>
        <p:grpSpPr>
          <a:xfrm>
            <a:off x="7560817" y="3234035"/>
            <a:ext cx="1703297" cy="2355176"/>
            <a:chOff x="7576281" y="2260919"/>
            <a:chExt cx="1703297" cy="2355176"/>
          </a:xfrm>
        </p:grpSpPr>
        <p:pic>
          <p:nvPicPr>
            <p:cNvPr id="59" name="Imagen 58">
              <a:extLst>
                <a:ext uri="{FF2B5EF4-FFF2-40B4-BE49-F238E27FC236}">
                  <a16:creationId xmlns:a16="http://schemas.microsoft.com/office/drawing/2014/main" id="{FD153FB8-7808-45C9-88CE-F48FBA0AB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76281" y="2260919"/>
              <a:ext cx="1703297" cy="2355176"/>
            </a:xfrm>
            <a:prstGeom prst="rect">
              <a:avLst/>
            </a:prstGeom>
          </p:spPr>
        </p:pic>
        <p:sp>
          <p:nvSpPr>
            <p:cNvPr id="60" name="CuadroTexto 59">
              <a:extLst>
                <a:ext uri="{FF2B5EF4-FFF2-40B4-BE49-F238E27FC236}">
                  <a16:creationId xmlns:a16="http://schemas.microsoft.com/office/drawing/2014/main" id="{B17EEC20-D586-46C0-B2CF-88F98A91222D}"/>
                </a:ext>
              </a:extLst>
            </p:cNvPr>
            <p:cNvSpPr txBox="1"/>
            <p:nvPr/>
          </p:nvSpPr>
          <p:spPr>
            <a:xfrm>
              <a:off x="7696656" y="2437434"/>
              <a:ext cx="463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400">
                  <a:solidFill>
                    <a:schemeClr val="accent1">
                      <a:lumMod val="50000"/>
                    </a:schemeClr>
                  </a:solidFill>
                  <a:latin typeface="Lato Black" panose="020F0A02020204030203"/>
                </a:rPr>
                <a:t>REP</a:t>
              </a:r>
            </a:p>
          </p:txBody>
        </p:sp>
      </p:grpSp>
      <p:sp>
        <p:nvSpPr>
          <p:cNvPr id="61" name="Título 1">
            <a:extLst>
              <a:ext uri="{FF2B5EF4-FFF2-40B4-BE49-F238E27FC236}">
                <a16:creationId xmlns:a16="http://schemas.microsoft.com/office/drawing/2014/main" id="{3108383C-3C14-48EB-B964-7A2645802E1F}"/>
              </a:ext>
            </a:extLst>
          </p:cNvPr>
          <p:cNvSpPr txBox="1">
            <a:spLocks/>
          </p:cNvSpPr>
          <p:nvPr/>
        </p:nvSpPr>
        <p:spPr>
          <a:xfrm>
            <a:off x="1812494" y="5667335"/>
            <a:ext cx="8693303" cy="583880"/>
          </a:xfrm>
          <a:prstGeom prst="rect">
            <a:avLst/>
          </a:prstGeom>
        </p:spPr>
        <p:txBody>
          <a:bodyPr vert="horz" lIns="91695" tIns="45847" rIns="91695" bIns="4584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2000">
                <a:solidFill>
                  <a:schemeClr val="accent2">
                    <a:lumMod val="50000"/>
                  </a:schemeClr>
                </a:solidFill>
                <a:latin typeface="Lato Black" panose="020F0A02020204030203"/>
                <a:ea typeface="Titillium Web" charset="0"/>
                <a:cs typeface="Titillium Web" charset="0"/>
              </a:rPr>
              <a:t>Se debe emitir REP cuando una factura se pague en más de una exhibición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3D6AD154-378D-A747-9F5F-3A4244CC0295}"/>
              </a:ext>
            </a:extLst>
          </p:cNvPr>
          <p:cNvSpPr/>
          <p:nvPr/>
        </p:nvSpPr>
        <p:spPr>
          <a:xfrm>
            <a:off x="707740" y="374831"/>
            <a:ext cx="107997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b="1" dirty="0">
                <a:solidFill>
                  <a:srgbClr val="0070C0"/>
                </a:solidFill>
                <a:latin typeface="Titillium Web" charset="0"/>
                <a:ea typeface="Titillium Web" charset="0"/>
                <a:cs typeface="Titillium Web" charset="0"/>
              </a:rPr>
              <a:t>ENTONCES; ¿ QUE DEBE CONOCER COBRANZA?</a:t>
            </a:r>
          </a:p>
        </p:txBody>
      </p:sp>
      <p:sp>
        <p:nvSpPr>
          <p:cNvPr id="19" name="TextBox 31">
            <a:extLst>
              <a:ext uri="{FF2B5EF4-FFF2-40B4-BE49-F238E27FC236}">
                <a16:creationId xmlns:a16="http://schemas.microsoft.com/office/drawing/2014/main" id="{74C69A84-D167-9841-975F-8FD015D74863}"/>
              </a:ext>
            </a:extLst>
          </p:cNvPr>
          <p:cNvSpPr txBox="1"/>
          <p:nvPr/>
        </p:nvSpPr>
        <p:spPr>
          <a:xfrm>
            <a:off x="7551332" y="6329339"/>
            <a:ext cx="2987040" cy="426655"/>
          </a:xfrm>
          <a:prstGeom prst="rect">
            <a:avLst/>
          </a:prstGeom>
          <a:noFill/>
        </p:spPr>
        <p:txBody>
          <a:bodyPr wrap="square" lIns="0" tIns="0" rIns="0" bIns="0" rtlCol="1">
            <a:spAutoFit/>
          </a:bodyPr>
          <a:lstStyle/>
          <a:p>
            <a:pPr>
              <a:lnSpc>
                <a:spcPts val="1733"/>
              </a:lnSpc>
              <a:spcAft>
                <a:spcPts val="400"/>
              </a:spcAft>
            </a:pPr>
            <a:r>
              <a:rPr lang="es-MX" sz="1333" dirty="0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</a:rPr>
              <a:t>Se especifica en la regla 2.7.1.35. de la RMF; Primer parrafo</a:t>
            </a:r>
          </a:p>
        </p:txBody>
      </p:sp>
    </p:spTree>
    <p:extLst>
      <p:ext uri="{BB962C8B-B14F-4D97-AF65-F5344CB8AC3E}">
        <p14:creationId xmlns:p14="http://schemas.microsoft.com/office/powerpoint/2010/main" val="5072114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ítulo 2">
            <a:extLst>
              <a:ext uri="{FF2B5EF4-FFF2-40B4-BE49-F238E27FC236}">
                <a16:creationId xmlns:a16="http://schemas.microsoft.com/office/drawing/2014/main" id="{86167606-B066-4963-80CB-603DA1CA9959}"/>
              </a:ext>
            </a:extLst>
          </p:cNvPr>
          <p:cNvSpPr txBox="1">
            <a:spLocks/>
          </p:cNvSpPr>
          <p:nvPr/>
        </p:nvSpPr>
        <p:spPr>
          <a:xfrm>
            <a:off x="603825" y="6224884"/>
            <a:ext cx="3650227" cy="633116"/>
          </a:xfr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400" dirty="0">
                <a:solidFill>
                  <a:schemeClr val="tx2"/>
                </a:solidFill>
                <a:latin typeface="Lato Light" pitchFamily="34" charset="0"/>
                <a:cs typeface="+mn-cs"/>
              </a:rPr>
              <a:t>Regla 2.7.1.35 Segundo párrafo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7DCA3B7E-F1F0-47B7-8678-844DC1831F8F}"/>
              </a:ext>
            </a:extLst>
          </p:cNvPr>
          <p:cNvSpPr/>
          <p:nvPr/>
        </p:nvSpPr>
        <p:spPr>
          <a:xfrm>
            <a:off x="9372084" y="2771578"/>
            <a:ext cx="244848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>
                <a:latin typeface="Lato Light"/>
                <a:ea typeface="Titillium Web" charset="0"/>
                <a:cs typeface="Titillium Web" charset="0"/>
              </a:rPr>
              <a:t>El impuesto que se podrá acreditar será proporcional al importe pagado en el CFDI-Pago aunque en este no se refleje el importe del impuesto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319419BF-47DA-410B-AED8-7C0D2BEA8892}"/>
              </a:ext>
            </a:extLst>
          </p:cNvPr>
          <p:cNvGrpSpPr/>
          <p:nvPr/>
        </p:nvGrpSpPr>
        <p:grpSpPr>
          <a:xfrm>
            <a:off x="1872921" y="2222138"/>
            <a:ext cx="2261183" cy="3410593"/>
            <a:chOff x="3075820" y="2513130"/>
            <a:chExt cx="1703297" cy="2355176"/>
          </a:xfrm>
        </p:grpSpPr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5577C572-87F0-4644-967A-BC4224FCA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075820" y="2513130"/>
              <a:ext cx="1703297" cy="2355176"/>
            </a:xfrm>
            <a:prstGeom prst="rect">
              <a:avLst/>
            </a:prstGeom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39C39C19-6126-48B4-864D-58B8355D0E7A}"/>
                </a:ext>
              </a:extLst>
            </p:cNvPr>
            <p:cNvSpPr txBox="1"/>
            <p:nvPr/>
          </p:nvSpPr>
          <p:spPr>
            <a:xfrm>
              <a:off x="3075820" y="2643565"/>
              <a:ext cx="837671" cy="3613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400">
                  <a:solidFill>
                    <a:schemeClr val="accent1">
                      <a:lumMod val="50000"/>
                    </a:schemeClr>
                  </a:solidFill>
                  <a:latin typeface="Lato Black"/>
                </a:rPr>
                <a:t>CFDI-Ingreso</a:t>
              </a:r>
            </a:p>
            <a:p>
              <a:r>
                <a:rPr lang="es-MX" sz="1400">
                  <a:solidFill>
                    <a:schemeClr val="accent1">
                      <a:lumMod val="50000"/>
                    </a:schemeClr>
                  </a:solidFill>
                  <a:latin typeface="Lato Black"/>
                </a:rPr>
                <a:t>Factura</a:t>
              </a: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58ADDCFB-089C-4267-99DB-C90AE1E759E7}"/>
              </a:ext>
            </a:extLst>
          </p:cNvPr>
          <p:cNvGrpSpPr/>
          <p:nvPr/>
        </p:nvGrpSpPr>
        <p:grpSpPr>
          <a:xfrm>
            <a:off x="6362681" y="2287304"/>
            <a:ext cx="2261183" cy="3410593"/>
            <a:chOff x="7576281" y="2260919"/>
            <a:chExt cx="1703297" cy="2355176"/>
          </a:xfrm>
        </p:grpSpPr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F470BFD5-5C6C-4CC3-8DDB-4533B4116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76281" y="2260919"/>
              <a:ext cx="1703297" cy="2355176"/>
            </a:xfrm>
            <a:prstGeom prst="rect">
              <a:avLst/>
            </a:prstGeom>
          </p:spPr>
        </p:pic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3C3C63FC-0D78-4C89-847D-51CA87DA6C5B}"/>
                </a:ext>
              </a:extLst>
            </p:cNvPr>
            <p:cNvSpPr txBox="1"/>
            <p:nvPr/>
          </p:nvSpPr>
          <p:spPr>
            <a:xfrm>
              <a:off x="7696655" y="2437434"/>
              <a:ext cx="349210" cy="212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400">
                  <a:solidFill>
                    <a:schemeClr val="accent1">
                      <a:lumMod val="50000"/>
                    </a:schemeClr>
                  </a:solidFill>
                  <a:latin typeface="Lato Black"/>
                </a:rPr>
                <a:t>REP</a:t>
              </a:r>
            </a:p>
          </p:txBody>
        </p:sp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8DF05D0F-7366-4350-A4CE-E415CAEDD56F}"/>
              </a:ext>
            </a:extLst>
          </p:cNvPr>
          <p:cNvSpPr txBox="1"/>
          <p:nvPr/>
        </p:nvSpPr>
        <p:spPr>
          <a:xfrm>
            <a:off x="2349213" y="4668474"/>
            <a:ext cx="150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200">
                <a:latin typeface="Lato Black"/>
              </a:rPr>
              <a:t>Subtotal: 86,207.00</a:t>
            </a:r>
          </a:p>
          <a:p>
            <a:pPr algn="r"/>
            <a:r>
              <a:rPr lang="es-ES_tradnl" sz="1200">
                <a:latin typeface="Lato Black"/>
              </a:rPr>
              <a:t>IVA: 13,793.12</a:t>
            </a:r>
          </a:p>
          <a:p>
            <a:pPr algn="r"/>
            <a:r>
              <a:rPr lang="es-ES_tradnl" sz="1200">
                <a:latin typeface="Lato Black"/>
              </a:rPr>
              <a:t>Total: 100,000.12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8BEC3125-51C5-436D-BC65-B962EA0C97BA}"/>
              </a:ext>
            </a:extLst>
          </p:cNvPr>
          <p:cNvSpPr txBox="1"/>
          <p:nvPr/>
        </p:nvSpPr>
        <p:spPr>
          <a:xfrm>
            <a:off x="6638943" y="4456572"/>
            <a:ext cx="1889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>
                <a:solidFill>
                  <a:srgbClr val="33850A"/>
                </a:solidFill>
                <a:latin typeface="Lato Black"/>
              </a:rPr>
              <a:t>Recibo Electrónico de Pago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3FC08A3-55FD-4721-B3D0-FC57B628648E}"/>
              </a:ext>
            </a:extLst>
          </p:cNvPr>
          <p:cNvSpPr txBox="1"/>
          <p:nvPr/>
        </p:nvSpPr>
        <p:spPr>
          <a:xfrm>
            <a:off x="6572857" y="4805213"/>
            <a:ext cx="880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00">
                <a:latin typeface="Lato Black"/>
              </a:rPr>
              <a:t>Importe saldo anterior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3043E25-4E06-4A55-946D-D22CF9A437F9}"/>
              </a:ext>
            </a:extLst>
          </p:cNvPr>
          <p:cNvSpPr txBox="1"/>
          <p:nvPr/>
        </p:nvSpPr>
        <p:spPr>
          <a:xfrm>
            <a:off x="7163407" y="4808479"/>
            <a:ext cx="840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00">
                <a:latin typeface="Lato Black"/>
              </a:rPr>
              <a:t>Importe pagado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3C2FB044-0132-404B-9B4D-FA4D1AA83DD0}"/>
              </a:ext>
            </a:extLst>
          </p:cNvPr>
          <p:cNvSpPr txBox="1"/>
          <p:nvPr/>
        </p:nvSpPr>
        <p:spPr>
          <a:xfrm>
            <a:off x="7726602" y="4808480"/>
            <a:ext cx="867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00">
                <a:latin typeface="Lato Black"/>
              </a:rPr>
              <a:t>Importe saldo insoluto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C951656F-A1A1-46C5-81D5-DDA75A32964D}"/>
              </a:ext>
            </a:extLst>
          </p:cNvPr>
          <p:cNvSpPr txBox="1"/>
          <p:nvPr/>
        </p:nvSpPr>
        <p:spPr>
          <a:xfrm>
            <a:off x="6572858" y="5230793"/>
            <a:ext cx="8674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00">
                <a:latin typeface="Lato Black"/>
              </a:rPr>
              <a:t>100,00.00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7AD804A-5890-47B4-9887-45ABE2E57CDE}"/>
              </a:ext>
            </a:extLst>
          </p:cNvPr>
          <p:cNvSpPr txBox="1"/>
          <p:nvPr/>
        </p:nvSpPr>
        <p:spPr>
          <a:xfrm>
            <a:off x="7141702" y="5230793"/>
            <a:ext cx="8674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00">
                <a:latin typeface="Lato Black"/>
              </a:rPr>
              <a:t>40,000.00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1E91786B-3FBD-4D17-AB31-F4FCDB50A331}"/>
              </a:ext>
            </a:extLst>
          </p:cNvPr>
          <p:cNvSpPr txBox="1"/>
          <p:nvPr/>
        </p:nvSpPr>
        <p:spPr>
          <a:xfrm>
            <a:off x="7746030" y="5230793"/>
            <a:ext cx="8674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00">
                <a:latin typeface="Lato Black"/>
              </a:rPr>
              <a:t>60,000.00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C83B5DBF-1AE3-47AE-9E69-1230460B25F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7210501" y="5178253"/>
            <a:ext cx="729811" cy="27309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6C2450A-8C20-4216-963E-7203C06020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5094" y="3296919"/>
            <a:ext cx="1367623" cy="890431"/>
          </a:xfrm>
          <a:prstGeom prst="rect">
            <a:avLst/>
          </a:prstGeom>
        </p:spPr>
      </p:pic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4B4C33DF-C1FB-466C-88FC-5D93B8AA1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01" y="1392961"/>
            <a:ext cx="4416843" cy="441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id="{E0B424BD-5872-6A41-8D6F-21865D139601}"/>
              </a:ext>
            </a:extLst>
          </p:cNvPr>
          <p:cNvSpPr/>
          <p:nvPr/>
        </p:nvSpPr>
        <p:spPr>
          <a:xfrm>
            <a:off x="707740" y="374831"/>
            <a:ext cx="107997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b="1" dirty="0">
                <a:solidFill>
                  <a:srgbClr val="0070C0"/>
                </a:solidFill>
                <a:latin typeface="Titillium Web" charset="0"/>
                <a:ea typeface="Titillium Web" charset="0"/>
                <a:cs typeface="Titillium Web" charset="0"/>
              </a:rPr>
              <a:t>ENTONCES; ¿ QUE DEBE CONOCER COBRANZA?</a:t>
            </a:r>
          </a:p>
        </p:txBody>
      </p:sp>
    </p:spTree>
    <p:extLst>
      <p:ext uri="{BB962C8B-B14F-4D97-AF65-F5344CB8AC3E}">
        <p14:creationId xmlns:p14="http://schemas.microsoft.com/office/powerpoint/2010/main" val="14310445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ítulo 2">
            <a:extLst>
              <a:ext uri="{FF2B5EF4-FFF2-40B4-BE49-F238E27FC236}">
                <a16:creationId xmlns:a16="http://schemas.microsoft.com/office/drawing/2014/main" id="{86167606-B066-4963-80CB-603DA1CA9959}"/>
              </a:ext>
            </a:extLst>
          </p:cNvPr>
          <p:cNvSpPr txBox="1">
            <a:spLocks/>
          </p:cNvSpPr>
          <p:nvPr/>
        </p:nvSpPr>
        <p:spPr>
          <a:xfrm>
            <a:off x="231511" y="5806841"/>
            <a:ext cx="4431929" cy="319639"/>
          </a:xfr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200" dirty="0">
                <a:solidFill>
                  <a:schemeClr val="tx2"/>
                </a:solidFill>
                <a:latin typeface="Lato Light" pitchFamily="34" charset="0"/>
                <a:cs typeface="+mn-cs"/>
              </a:rPr>
              <a:t>Regla 2.7.1.35 Tercer párrafo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404AEF-8689-41B9-B684-CE609148D9B5}"/>
              </a:ext>
            </a:extLst>
          </p:cNvPr>
          <p:cNvSpPr txBox="1"/>
          <p:nvPr/>
        </p:nvSpPr>
        <p:spPr>
          <a:xfrm>
            <a:off x="4189781" y="1649299"/>
            <a:ext cx="7452503" cy="271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351" dirty="0">
                <a:solidFill>
                  <a:schemeClr val="accent6">
                    <a:lumMod val="50000"/>
                  </a:schemeClr>
                </a:solidFill>
                <a:latin typeface="Lato Light"/>
                <a:ea typeface="Titillium Web" charset="0"/>
                <a:cs typeface="Titillium Web" charset="0"/>
              </a:rPr>
              <a:t>Aplica REP en los siguientes casos:</a:t>
            </a:r>
          </a:p>
          <a:p>
            <a:endParaRPr lang="es-ES_tradnl" sz="1351" dirty="0">
              <a:solidFill>
                <a:schemeClr val="accent6">
                  <a:lumMod val="50000"/>
                </a:schemeClr>
              </a:solidFill>
              <a:latin typeface="Lato Light"/>
              <a:ea typeface="Titillium Web" charset="0"/>
              <a:cs typeface="Titillium Web" charset="0"/>
            </a:endParaRPr>
          </a:p>
          <a:p>
            <a:pPr marL="457189" indent="-457189">
              <a:buFont typeface="Arial" charset="0"/>
              <a:buChar char="•"/>
            </a:pPr>
            <a:r>
              <a:rPr lang="es-ES_tradnl" sz="1351" dirty="0">
                <a:solidFill>
                  <a:schemeClr val="accent6">
                    <a:lumMod val="50000"/>
                  </a:schemeClr>
                </a:solidFill>
                <a:latin typeface="Lato Light"/>
                <a:ea typeface="Titillium Web" charset="0"/>
                <a:cs typeface="Titillium Web" charset="0"/>
              </a:rPr>
              <a:t>Cuando No se cubre al momento </a:t>
            </a:r>
          </a:p>
          <a:p>
            <a:r>
              <a:rPr lang="es-ES_tradnl" sz="2000" dirty="0">
                <a:solidFill>
                  <a:schemeClr val="accent6">
                    <a:lumMod val="50000"/>
                  </a:schemeClr>
                </a:solidFill>
                <a:latin typeface="Lato Light"/>
                <a:ea typeface="Titillium Web" charset="0"/>
                <a:cs typeface="Titillium Web" charset="0"/>
              </a:rPr>
              <a:t>    (Forma de pago 99 por definir) </a:t>
            </a:r>
          </a:p>
          <a:p>
            <a:r>
              <a:rPr lang="es-ES_tradnl" sz="2000" dirty="0">
                <a:solidFill>
                  <a:schemeClr val="accent6">
                    <a:lumMod val="50000"/>
                  </a:schemeClr>
                </a:solidFill>
                <a:latin typeface="Lato Light"/>
                <a:ea typeface="Titillium Web" charset="0"/>
                <a:cs typeface="Titillium Web" charset="0"/>
              </a:rPr>
              <a:t>                </a:t>
            </a:r>
            <a:r>
              <a:rPr lang="es-ES_tradnl" sz="3600" dirty="0">
                <a:solidFill>
                  <a:schemeClr val="accent6">
                    <a:lumMod val="50000"/>
                  </a:schemeClr>
                </a:solidFill>
                <a:latin typeface="Lato Light"/>
                <a:ea typeface="Titillium Web" charset="0"/>
                <a:cs typeface="Titillium Web" charset="0"/>
              </a:rPr>
              <a:t>+</a:t>
            </a:r>
            <a:r>
              <a:rPr lang="es-ES_tradnl" sz="2000" dirty="0">
                <a:solidFill>
                  <a:schemeClr val="accent6">
                    <a:lumMod val="50000"/>
                  </a:schemeClr>
                </a:solidFill>
                <a:latin typeface="Lato Light"/>
                <a:ea typeface="Titillium Web" charset="0"/>
                <a:cs typeface="Titillium Web" charset="0"/>
              </a:rPr>
              <a:t> </a:t>
            </a:r>
          </a:p>
          <a:p>
            <a:r>
              <a:rPr lang="es-ES_tradnl" sz="2000" dirty="0">
                <a:solidFill>
                  <a:schemeClr val="accent6">
                    <a:lumMod val="50000"/>
                  </a:schemeClr>
                </a:solidFill>
                <a:latin typeface="Lato Light"/>
                <a:ea typeface="Titillium Web" charset="0"/>
                <a:cs typeface="Titillium Web" charset="0"/>
              </a:rPr>
              <a:t>    (Método de Pago PPD)</a:t>
            </a:r>
          </a:p>
          <a:p>
            <a:pPr marL="457189" indent="-457189">
              <a:buFont typeface="Arial" charset="0"/>
              <a:buChar char="•"/>
            </a:pPr>
            <a:endParaRPr lang="es-ES_tradnl" sz="1351" dirty="0">
              <a:solidFill>
                <a:schemeClr val="accent6">
                  <a:lumMod val="50000"/>
                </a:schemeClr>
              </a:solidFill>
              <a:latin typeface="Lato Light"/>
              <a:ea typeface="Titillium Web" charset="0"/>
              <a:cs typeface="Titillium Web" charset="0"/>
            </a:endParaRPr>
          </a:p>
          <a:p>
            <a:pPr marL="457189" indent="-457189">
              <a:buFont typeface="Arial" charset="0"/>
              <a:buChar char="•"/>
            </a:pPr>
            <a:r>
              <a:rPr lang="es-ES_tradnl" sz="1351" dirty="0">
                <a:solidFill>
                  <a:schemeClr val="accent6">
                    <a:lumMod val="50000"/>
                  </a:schemeClr>
                </a:solidFill>
                <a:latin typeface="Lato Light"/>
                <a:ea typeface="Titillium Web" charset="0"/>
                <a:cs typeface="Titillium Web" charset="0"/>
              </a:rPr>
              <a:t>Operaciones a crédito</a:t>
            </a:r>
          </a:p>
          <a:p>
            <a:pPr marL="457189" indent="-457189">
              <a:buFont typeface="Arial" charset="0"/>
              <a:buChar char="•"/>
            </a:pPr>
            <a:endParaRPr lang="es-ES_tradnl" sz="1351" dirty="0">
              <a:solidFill>
                <a:schemeClr val="accent6">
                  <a:lumMod val="50000"/>
                </a:schemeClr>
              </a:solidFill>
              <a:latin typeface="Lato Light"/>
              <a:ea typeface="Titillium Web" charset="0"/>
              <a:cs typeface="Titillium Web" charset="0"/>
            </a:endParaRPr>
          </a:p>
          <a:p>
            <a:pPr marL="457189" indent="-457189">
              <a:buFont typeface="Arial" charset="0"/>
              <a:buChar char="•"/>
            </a:pPr>
            <a:r>
              <a:rPr lang="es-ES_tradnl" sz="1351" dirty="0">
                <a:solidFill>
                  <a:schemeClr val="accent6">
                    <a:lumMod val="50000"/>
                  </a:schemeClr>
                </a:solidFill>
                <a:latin typeface="Lato Light"/>
                <a:ea typeface="Titillium Web" charset="0"/>
                <a:cs typeface="Titillium Web" charset="0"/>
              </a:rPr>
              <a:t>Pago total se realiza posterior a la emisión CFDI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65414944-12B2-4DB8-BD0E-6F5AC4FABE71}"/>
              </a:ext>
            </a:extLst>
          </p:cNvPr>
          <p:cNvGrpSpPr/>
          <p:nvPr/>
        </p:nvGrpSpPr>
        <p:grpSpPr>
          <a:xfrm>
            <a:off x="938584" y="1853468"/>
            <a:ext cx="2509057" cy="3410594"/>
            <a:chOff x="1794816" y="2735217"/>
            <a:chExt cx="2509057" cy="3410593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2F2751C1-D863-4C7E-B10F-0BF7010F012F}"/>
                </a:ext>
              </a:extLst>
            </p:cNvPr>
            <p:cNvGrpSpPr/>
            <p:nvPr/>
          </p:nvGrpSpPr>
          <p:grpSpPr>
            <a:xfrm>
              <a:off x="1821320" y="2735217"/>
              <a:ext cx="2261182" cy="3410593"/>
              <a:chOff x="1821320" y="2735217"/>
              <a:chExt cx="2261182" cy="3410593"/>
            </a:xfrm>
          </p:grpSpPr>
          <p:grpSp>
            <p:nvGrpSpPr>
              <p:cNvPr id="7" name="Grupo 6">
                <a:extLst>
                  <a:ext uri="{FF2B5EF4-FFF2-40B4-BE49-F238E27FC236}">
                    <a16:creationId xmlns:a16="http://schemas.microsoft.com/office/drawing/2014/main" id="{7816D5DB-10F4-469A-AAE6-84664F66863D}"/>
                  </a:ext>
                </a:extLst>
              </p:cNvPr>
              <p:cNvGrpSpPr/>
              <p:nvPr/>
            </p:nvGrpSpPr>
            <p:grpSpPr>
              <a:xfrm>
                <a:off x="1821320" y="2735217"/>
                <a:ext cx="2261182" cy="3410593"/>
                <a:chOff x="3075820" y="2513130"/>
                <a:chExt cx="1703297" cy="2355176"/>
              </a:xfrm>
            </p:grpSpPr>
            <p:pic>
              <p:nvPicPr>
                <p:cNvPr id="9" name="Imagen 8">
                  <a:extLst>
                    <a:ext uri="{FF2B5EF4-FFF2-40B4-BE49-F238E27FC236}">
                      <a16:creationId xmlns:a16="http://schemas.microsoft.com/office/drawing/2014/main" id="{20731651-C4BF-4F02-84D9-EE8CBB8F59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3075820" y="2513130"/>
                  <a:ext cx="1703297" cy="2355176"/>
                </a:xfrm>
                <a:prstGeom prst="rect">
                  <a:avLst/>
                </a:prstGeom>
              </p:spPr>
            </p:pic>
            <p:sp>
              <p:nvSpPr>
                <p:cNvPr id="10" name="CuadroTexto 9">
                  <a:extLst>
                    <a:ext uri="{FF2B5EF4-FFF2-40B4-BE49-F238E27FC236}">
                      <a16:creationId xmlns:a16="http://schemas.microsoft.com/office/drawing/2014/main" id="{B5B7299F-1949-4572-9755-0A7E774B38BB}"/>
                    </a:ext>
                  </a:extLst>
                </p:cNvPr>
                <p:cNvSpPr txBox="1"/>
                <p:nvPr/>
              </p:nvSpPr>
              <p:spPr>
                <a:xfrm>
                  <a:off x="3338309" y="2713894"/>
                  <a:ext cx="837671" cy="3613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MX" sz="1400">
                      <a:solidFill>
                        <a:schemeClr val="accent1">
                          <a:lumMod val="50000"/>
                        </a:schemeClr>
                      </a:solidFill>
                      <a:latin typeface="Lato Black"/>
                    </a:rPr>
                    <a:t>CFDI-Ingreso</a:t>
                  </a:r>
                </a:p>
                <a:p>
                  <a:r>
                    <a:rPr lang="es-MX" sz="1400">
                      <a:solidFill>
                        <a:schemeClr val="accent1">
                          <a:lumMod val="50000"/>
                        </a:schemeClr>
                      </a:solidFill>
                      <a:latin typeface="Lato Black"/>
                    </a:rPr>
                    <a:t>Factura</a:t>
                  </a:r>
                </a:p>
              </p:txBody>
            </p:sp>
          </p:grpSp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CC1A0CC4-2963-4AC2-8BB4-83373F92AA79}"/>
                  </a:ext>
                </a:extLst>
              </p:cNvPr>
              <p:cNvSpPr txBox="1"/>
              <p:nvPr/>
            </p:nvSpPr>
            <p:spPr>
              <a:xfrm>
                <a:off x="2297613" y="5073831"/>
                <a:ext cx="15034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_tradnl" sz="1200">
                    <a:latin typeface="Lato Black"/>
                  </a:rPr>
                  <a:t>Subtotal: 86,207.00</a:t>
                </a:r>
              </a:p>
              <a:p>
                <a:pPr algn="r"/>
                <a:r>
                  <a:rPr lang="es-ES_tradnl" sz="1200">
                    <a:latin typeface="Lato Black"/>
                  </a:rPr>
                  <a:t>IVA: 13,793.12</a:t>
                </a:r>
              </a:p>
              <a:p>
                <a:pPr algn="r"/>
                <a:r>
                  <a:rPr lang="es-ES_tradnl" sz="1200">
                    <a:latin typeface="Lato Black"/>
                  </a:rPr>
                  <a:t>Total: 100,000.12</a:t>
                </a:r>
              </a:p>
            </p:txBody>
          </p:sp>
        </p:grp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0DED6A4E-AB43-4E4C-B4D6-230CBDB0CEF9}"/>
                </a:ext>
              </a:extLst>
            </p:cNvPr>
            <p:cNvSpPr txBox="1"/>
            <p:nvPr/>
          </p:nvSpPr>
          <p:spPr>
            <a:xfrm>
              <a:off x="1794816" y="4274101"/>
              <a:ext cx="25090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000">
                  <a:latin typeface="Lato Black"/>
                </a:rPr>
                <a:t>Método de pago: PPD</a:t>
              </a:r>
            </a:p>
            <a:p>
              <a:r>
                <a:rPr lang="es-ES_tradnl" sz="1000">
                  <a:latin typeface="Lato Black"/>
                </a:rPr>
                <a:t>Forma de pago: 99-Por definir</a:t>
              </a:r>
            </a:p>
          </p:txBody>
        </p: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8D8729D6-9019-442D-9F63-9715602C63C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605061">
            <a:off x="1814819" y="3321519"/>
            <a:ext cx="989075" cy="61377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E2D28FD-330B-4B92-8821-CBF92FEEC12E}"/>
              </a:ext>
            </a:extLst>
          </p:cNvPr>
          <p:cNvSpPr txBox="1"/>
          <p:nvPr/>
        </p:nvSpPr>
        <p:spPr>
          <a:xfrm>
            <a:off x="7259740" y="4710412"/>
            <a:ext cx="4820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>
                <a:solidFill>
                  <a:schemeClr val="accent1">
                    <a:lumMod val="75000"/>
                  </a:schemeClr>
                </a:solidFill>
                <a:latin typeface="Lato Light"/>
                <a:ea typeface="Titillium Web" charset="0"/>
                <a:cs typeface="Titillium Web" charset="0"/>
              </a:rPr>
              <a:t>Nota: De acuerdo a la Guía de llenado, 99 + PUE </a:t>
            </a:r>
          </a:p>
          <a:p>
            <a:r>
              <a:rPr lang="es-ES_tradnl" sz="2400" b="1">
                <a:solidFill>
                  <a:schemeClr val="accent1">
                    <a:lumMod val="75000"/>
                  </a:schemeClr>
                </a:solidFill>
                <a:latin typeface="Lato Light"/>
                <a:ea typeface="Titillium Web" charset="0"/>
                <a:cs typeface="Titillium Web" charset="0"/>
              </a:rPr>
              <a:t>¡Se considera como pagada!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EF4F154-BACD-D847-B5A7-164816B90427}"/>
              </a:ext>
            </a:extLst>
          </p:cNvPr>
          <p:cNvSpPr/>
          <p:nvPr/>
        </p:nvSpPr>
        <p:spPr>
          <a:xfrm>
            <a:off x="707740" y="374831"/>
            <a:ext cx="107997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b="1" dirty="0">
                <a:solidFill>
                  <a:srgbClr val="0070C0"/>
                </a:solidFill>
                <a:latin typeface="Titillium Web" charset="0"/>
                <a:ea typeface="Titillium Web" charset="0"/>
                <a:cs typeface="Titillium Web" charset="0"/>
              </a:rPr>
              <a:t>ENTONCES; ¿ QUE DEBE CONOCER COBRANZA?</a:t>
            </a:r>
          </a:p>
        </p:txBody>
      </p:sp>
    </p:spTree>
    <p:extLst>
      <p:ext uri="{BB962C8B-B14F-4D97-AF65-F5344CB8AC3E}">
        <p14:creationId xmlns:p14="http://schemas.microsoft.com/office/powerpoint/2010/main" val="6908299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ítulo 2">
            <a:extLst>
              <a:ext uri="{FF2B5EF4-FFF2-40B4-BE49-F238E27FC236}">
                <a16:creationId xmlns:a16="http://schemas.microsoft.com/office/drawing/2014/main" id="{86167606-B066-4963-80CB-603DA1CA9959}"/>
              </a:ext>
            </a:extLst>
          </p:cNvPr>
          <p:cNvSpPr txBox="1">
            <a:spLocks/>
          </p:cNvSpPr>
          <p:nvPr/>
        </p:nvSpPr>
        <p:spPr>
          <a:xfrm>
            <a:off x="144466" y="6000878"/>
            <a:ext cx="10515600" cy="1325563"/>
          </a:xfr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200" dirty="0">
                <a:solidFill>
                  <a:schemeClr val="tx2"/>
                </a:solidFill>
                <a:latin typeface="Lato Light" pitchFamily="34" charset="0"/>
                <a:cs typeface="+mn-cs"/>
              </a:rPr>
              <a:t>Regla 2.7.1.35 Cuarto párrafo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277BC666-83FD-416F-A255-B4C57DE530C0}"/>
              </a:ext>
            </a:extLst>
          </p:cNvPr>
          <p:cNvGrpSpPr/>
          <p:nvPr/>
        </p:nvGrpSpPr>
        <p:grpSpPr>
          <a:xfrm>
            <a:off x="363268" y="1870124"/>
            <a:ext cx="2509057" cy="3410594"/>
            <a:chOff x="1794816" y="2735217"/>
            <a:chExt cx="2509057" cy="3410593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28E002D0-5EDD-4092-8DF1-8CB74E11BDA3}"/>
                </a:ext>
              </a:extLst>
            </p:cNvPr>
            <p:cNvGrpSpPr/>
            <p:nvPr/>
          </p:nvGrpSpPr>
          <p:grpSpPr>
            <a:xfrm>
              <a:off x="1821320" y="2735217"/>
              <a:ext cx="2261182" cy="3410593"/>
              <a:chOff x="1821320" y="2735217"/>
              <a:chExt cx="2261182" cy="3410593"/>
            </a:xfrm>
          </p:grpSpPr>
          <p:grpSp>
            <p:nvGrpSpPr>
              <p:cNvPr id="6" name="Grupo 5">
                <a:extLst>
                  <a:ext uri="{FF2B5EF4-FFF2-40B4-BE49-F238E27FC236}">
                    <a16:creationId xmlns:a16="http://schemas.microsoft.com/office/drawing/2014/main" id="{8BB99AC6-D585-4743-8CC1-B65D0734E36B}"/>
                  </a:ext>
                </a:extLst>
              </p:cNvPr>
              <p:cNvGrpSpPr/>
              <p:nvPr/>
            </p:nvGrpSpPr>
            <p:grpSpPr>
              <a:xfrm>
                <a:off x="1821320" y="2735217"/>
                <a:ext cx="2261182" cy="3410593"/>
                <a:chOff x="3075820" y="2513130"/>
                <a:chExt cx="1703297" cy="2355176"/>
              </a:xfrm>
            </p:grpSpPr>
            <p:pic>
              <p:nvPicPr>
                <p:cNvPr id="8" name="Imagen 7">
                  <a:extLst>
                    <a:ext uri="{FF2B5EF4-FFF2-40B4-BE49-F238E27FC236}">
                      <a16:creationId xmlns:a16="http://schemas.microsoft.com/office/drawing/2014/main" id="{CA7995B3-9372-423D-AF07-6CB938776E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3075820" y="2513130"/>
                  <a:ext cx="1703297" cy="2355176"/>
                </a:xfrm>
                <a:prstGeom prst="rect">
                  <a:avLst/>
                </a:prstGeom>
              </p:spPr>
            </p:pic>
            <p:sp>
              <p:nvSpPr>
                <p:cNvPr id="9" name="CuadroTexto 8">
                  <a:extLst>
                    <a:ext uri="{FF2B5EF4-FFF2-40B4-BE49-F238E27FC236}">
                      <a16:creationId xmlns:a16="http://schemas.microsoft.com/office/drawing/2014/main" id="{33A22E40-A398-46B5-965B-0ED160A69BE3}"/>
                    </a:ext>
                  </a:extLst>
                </p:cNvPr>
                <p:cNvSpPr txBox="1"/>
                <p:nvPr/>
              </p:nvSpPr>
              <p:spPr>
                <a:xfrm>
                  <a:off x="3075820" y="2643565"/>
                  <a:ext cx="837671" cy="3613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MX" sz="1400">
                      <a:solidFill>
                        <a:schemeClr val="accent1">
                          <a:lumMod val="50000"/>
                        </a:schemeClr>
                      </a:solidFill>
                      <a:latin typeface="Lato Black"/>
                    </a:rPr>
                    <a:t>CFDI-Ingreso</a:t>
                  </a:r>
                </a:p>
                <a:p>
                  <a:r>
                    <a:rPr lang="es-MX" sz="1400">
                      <a:solidFill>
                        <a:schemeClr val="accent1">
                          <a:lumMod val="50000"/>
                        </a:schemeClr>
                      </a:solidFill>
                      <a:latin typeface="Lato Black"/>
                    </a:rPr>
                    <a:t>Factura</a:t>
                  </a:r>
                </a:p>
              </p:txBody>
            </p:sp>
          </p:grpSp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66DC69B5-70FE-415C-9939-58C5C2FCB6FC}"/>
                  </a:ext>
                </a:extLst>
              </p:cNvPr>
              <p:cNvSpPr txBox="1"/>
              <p:nvPr/>
            </p:nvSpPr>
            <p:spPr>
              <a:xfrm>
                <a:off x="2297613" y="5181551"/>
                <a:ext cx="15034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_tradnl" sz="1200">
                    <a:latin typeface="Lato Black"/>
                  </a:rPr>
                  <a:t>Subtotal: 86,207.00</a:t>
                </a:r>
              </a:p>
              <a:p>
                <a:pPr algn="r"/>
                <a:r>
                  <a:rPr lang="es-ES_tradnl" sz="1200">
                    <a:latin typeface="Lato Black"/>
                  </a:rPr>
                  <a:t>IVA: 13,793.12</a:t>
                </a:r>
              </a:p>
              <a:p>
                <a:pPr algn="r"/>
                <a:r>
                  <a:rPr lang="es-ES_tradnl" sz="1200">
                    <a:latin typeface="Lato Black"/>
                  </a:rPr>
                  <a:t>Total: 100,000.12</a:t>
                </a:r>
              </a:p>
            </p:txBody>
          </p:sp>
        </p:grp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2BB46548-A509-47E7-B47C-F7E5D5DEC9EC}"/>
                </a:ext>
              </a:extLst>
            </p:cNvPr>
            <p:cNvSpPr txBox="1"/>
            <p:nvPr/>
          </p:nvSpPr>
          <p:spPr>
            <a:xfrm>
              <a:off x="1794816" y="4212545"/>
              <a:ext cx="25090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000">
                  <a:latin typeface="Lato Black"/>
                </a:rPr>
                <a:t>Método de pago: PPD</a:t>
              </a:r>
            </a:p>
            <a:p>
              <a:r>
                <a:rPr lang="es-ES_tradnl" sz="1000">
                  <a:latin typeface="Lato Black"/>
                </a:rPr>
                <a:t>Forma de pago: 99-Por definir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3B7D297-5A6A-4958-89F6-3A74554ED8AB}"/>
              </a:ext>
            </a:extLst>
          </p:cNvPr>
          <p:cNvSpPr txBox="1"/>
          <p:nvPr/>
        </p:nvSpPr>
        <p:spPr>
          <a:xfrm>
            <a:off x="252409" y="5553808"/>
            <a:ext cx="3383811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351">
                <a:solidFill>
                  <a:schemeClr val="accent2">
                    <a:lumMod val="75000"/>
                  </a:schemeClr>
                </a:solidFill>
                <a:latin typeface="Lato Light"/>
              </a:rPr>
              <a:t>Generar un CFDI-Pago por cada pago recibido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7399EAC-8388-4908-B354-4BF1214D26DB}"/>
              </a:ext>
            </a:extLst>
          </p:cNvPr>
          <p:cNvSpPr txBox="1"/>
          <p:nvPr/>
        </p:nvSpPr>
        <p:spPr>
          <a:xfrm>
            <a:off x="7298765" y="5447577"/>
            <a:ext cx="3367364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351">
                <a:solidFill>
                  <a:schemeClr val="accent2">
                    <a:lumMod val="75000"/>
                  </a:schemeClr>
                </a:solidFill>
                <a:latin typeface="Lato Light"/>
              </a:rPr>
              <a:t>Generar un CFDI-Pago por todos los pagos recibidos de un mes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A987063F-173E-4B28-A6F8-69DC8EAEEBEA}"/>
              </a:ext>
            </a:extLst>
          </p:cNvPr>
          <p:cNvGrpSpPr/>
          <p:nvPr/>
        </p:nvGrpSpPr>
        <p:grpSpPr>
          <a:xfrm>
            <a:off x="3808794" y="1908227"/>
            <a:ext cx="1703297" cy="2355176"/>
            <a:chOff x="7576281" y="2260919"/>
            <a:chExt cx="1703297" cy="235517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87F91B74-118D-45A5-8CF2-AC57AFEA6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76281" y="2260919"/>
              <a:ext cx="1703297" cy="2355176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67B534A9-EFA7-49C3-A8F8-158D075DF5C0}"/>
                </a:ext>
              </a:extLst>
            </p:cNvPr>
            <p:cNvSpPr txBox="1"/>
            <p:nvPr/>
          </p:nvSpPr>
          <p:spPr>
            <a:xfrm>
              <a:off x="7696656" y="2437434"/>
              <a:ext cx="463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400">
                  <a:solidFill>
                    <a:schemeClr val="accent1">
                      <a:lumMod val="50000"/>
                    </a:schemeClr>
                  </a:solidFill>
                  <a:latin typeface="Lato Black"/>
                </a:rPr>
                <a:t>REP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C539270-CF8D-4368-B862-07B084654FA4}"/>
              </a:ext>
            </a:extLst>
          </p:cNvPr>
          <p:cNvGrpSpPr/>
          <p:nvPr/>
        </p:nvGrpSpPr>
        <p:grpSpPr>
          <a:xfrm>
            <a:off x="4067205" y="2351447"/>
            <a:ext cx="1703297" cy="2355176"/>
            <a:chOff x="7576281" y="2260919"/>
            <a:chExt cx="1703297" cy="2355176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4A54FCFC-B3DD-460A-860D-0DE41D4C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76281" y="2260919"/>
              <a:ext cx="1703297" cy="2355176"/>
            </a:xfrm>
            <a:prstGeom prst="rect">
              <a:avLst/>
            </a:prstGeom>
          </p:spPr>
        </p:pic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D02FC954-BCAC-42B2-A041-338DFCAD345C}"/>
                </a:ext>
              </a:extLst>
            </p:cNvPr>
            <p:cNvSpPr txBox="1"/>
            <p:nvPr/>
          </p:nvSpPr>
          <p:spPr>
            <a:xfrm>
              <a:off x="7696656" y="2437434"/>
              <a:ext cx="463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400">
                  <a:solidFill>
                    <a:schemeClr val="accent1">
                      <a:lumMod val="50000"/>
                    </a:schemeClr>
                  </a:solidFill>
                  <a:latin typeface="Lato Black"/>
                </a:rPr>
                <a:t>REP</a:t>
              </a: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725A0E23-3A9D-45B7-89A4-110F708C6602}"/>
              </a:ext>
            </a:extLst>
          </p:cNvPr>
          <p:cNvGrpSpPr/>
          <p:nvPr/>
        </p:nvGrpSpPr>
        <p:grpSpPr>
          <a:xfrm>
            <a:off x="4248523" y="2796046"/>
            <a:ext cx="2040587" cy="2355176"/>
            <a:chOff x="4248522" y="2796045"/>
            <a:chExt cx="2040587" cy="2355176"/>
          </a:xfrm>
        </p:grpSpPr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60D755B6-321C-4A06-A435-B12083BC2C81}"/>
                </a:ext>
              </a:extLst>
            </p:cNvPr>
            <p:cNvGrpSpPr/>
            <p:nvPr/>
          </p:nvGrpSpPr>
          <p:grpSpPr>
            <a:xfrm>
              <a:off x="4390311" y="2796045"/>
              <a:ext cx="1703297" cy="2355176"/>
              <a:chOff x="7576281" y="2260919"/>
              <a:chExt cx="1703297" cy="2355176"/>
            </a:xfrm>
          </p:grpSpPr>
          <p:pic>
            <p:nvPicPr>
              <p:cNvPr id="28" name="Imagen 27">
                <a:extLst>
                  <a:ext uri="{FF2B5EF4-FFF2-40B4-BE49-F238E27FC236}">
                    <a16:creationId xmlns:a16="http://schemas.microsoft.com/office/drawing/2014/main" id="{3BC8604F-A743-4203-B547-EFAD9E9B2B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576281" y="2260919"/>
                <a:ext cx="1703297" cy="2355176"/>
              </a:xfrm>
              <a:prstGeom prst="rect">
                <a:avLst/>
              </a:prstGeom>
            </p:spPr>
          </p:pic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73B486A4-048C-4E4B-AF6A-61C35DF0A3B1}"/>
                  </a:ext>
                </a:extLst>
              </p:cNvPr>
              <p:cNvSpPr txBox="1"/>
              <p:nvPr/>
            </p:nvSpPr>
            <p:spPr>
              <a:xfrm>
                <a:off x="7696656" y="2437434"/>
                <a:ext cx="46358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400">
                    <a:solidFill>
                      <a:schemeClr val="accent1">
                        <a:lumMod val="50000"/>
                      </a:schemeClr>
                    </a:solidFill>
                    <a:latin typeface="Lato Black"/>
                  </a:rPr>
                  <a:t>REP</a:t>
                </a:r>
              </a:p>
            </p:txBody>
          </p:sp>
        </p:grp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754B5506-C3A7-4B57-9F2B-7B5FC6741236}"/>
                </a:ext>
              </a:extLst>
            </p:cNvPr>
            <p:cNvSpPr txBox="1"/>
            <p:nvPr/>
          </p:nvSpPr>
          <p:spPr>
            <a:xfrm>
              <a:off x="4314607" y="4115368"/>
              <a:ext cx="18893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>
                  <a:solidFill>
                    <a:srgbClr val="33850A"/>
                  </a:solidFill>
                  <a:latin typeface="Lato Black"/>
                </a:rPr>
                <a:t>Recibo Electrónico de Pago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BFCD35D6-821B-452A-8A16-EEC527037877}"/>
                </a:ext>
              </a:extLst>
            </p:cNvPr>
            <p:cNvSpPr txBox="1"/>
            <p:nvPr/>
          </p:nvSpPr>
          <p:spPr>
            <a:xfrm>
              <a:off x="4248522" y="4464008"/>
              <a:ext cx="8803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/>
                </a:rPr>
                <a:t>Importe saldo anterior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51F9D9B4-3FDE-43EF-974C-8EB832E9BAA5}"/>
                </a:ext>
              </a:extLst>
            </p:cNvPr>
            <p:cNvSpPr txBox="1"/>
            <p:nvPr/>
          </p:nvSpPr>
          <p:spPr>
            <a:xfrm>
              <a:off x="4839071" y="4467274"/>
              <a:ext cx="8400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/>
                </a:rPr>
                <a:t>Importe pagado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862EB647-E7BE-4C7E-AA95-70113D0F429A}"/>
                </a:ext>
              </a:extLst>
            </p:cNvPr>
            <p:cNvSpPr txBox="1"/>
            <p:nvPr/>
          </p:nvSpPr>
          <p:spPr>
            <a:xfrm>
              <a:off x="5402265" y="4467274"/>
              <a:ext cx="8674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/>
                </a:rPr>
                <a:t>Importe saldo insoluto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1FB38AFE-7673-43A9-99F1-19C3235C7872}"/>
                </a:ext>
              </a:extLst>
            </p:cNvPr>
            <p:cNvSpPr txBox="1"/>
            <p:nvPr/>
          </p:nvSpPr>
          <p:spPr>
            <a:xfrm>
              <a:off x="4248522" y="4889590"/>
              <a:ext cx="8674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/>
                </a:rPr>
                <a:t>100,00.00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9FCD43AF-F3D7-4DD3-B514-A0D1A8CADA56}"/>
                </a:ext>
              </a:extLst>
            </p:cNvPr>
            <p:cNvSpPr txBox="1"/>
            <p:nvPr/>
          </p:nvSpPr>
          <p:spPr>
            <a:xfrm>
              <a:off x="4817365" y="4889590"/>
              <a:ext cx="8674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/>
                </a:rPr>
                <a:t>40,000.00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950F74CA-CF1D-462B-9285-3041518440FE}"/>
                </a:ext>
              </a:extLst>
            </p:cNvPr>
            <p:cNvSpPr txBox="1"/>
            <p:nvPr/>
          </p:nvSpPr>
          <p:spPr>
            <a:xfrm>
              <a:off x="5421694" y="4889590"/>
              <a:ext cx="8674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/>
                </a:rPr>
                <a:t>60,000.00</a:t>
              </a:r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F85C7BD8-F2AE-440F-B40F-F2DEC70AEA78}"/>
              </a:ext>
            </a:extLst>
          </p:cNvPr>
          <p:cNvGrpSpPr/>
          <p:nvPr/>
        </p:nvGrpSpPr>
        <p:grpSpPr>
          <a:xfrm>
            <a:off x="6868221" y="1757195"/>
            <a:ext cx="2509057" cy="3410594"/>
            <a:chOff x="1794816" y="2735217"/>
            <a:chExt cx="2509057" cy="3410593"/>
          </a:xfrm>
        </p:grpSpPr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5F34C999-2984-4FDC-B34A-7CCB1D501033}"/>
                </a:ext>
              </a:extLst>
            </p:cNvPr>
            <p:cNvGrpSpPr/>
            <p:nvPr/>
          </p:nvGrpSpPr>
          <p:grpSpPr>
            <a:xfrm>
              <a:off x="1821320" y="2735217"/>
              <a:ext cx="2261182" cy="3410593"/>
              <a:chOff x="1821320" y="2735217"/>
              <a:chExt cx="2261182" cy="3410593"/>
            </a:xfrm>
          </p:grpSpPr>
          <p:grpSp>
            <p:nvGrpSpPr>
              <p:cNvPr id="33" name="Grupo 32">
                <a:extLst>
                  <a:ext uri="{FF2B5EF4-FFF2-40B4-BE49-F238E27FC236}">
                    <a16:creationId xmlns:a16="http://schemas.microsoft.com/office/drawing/2014/main" id="{CE9B5F6D-898F-43E8-A3B0-F49AEC453BA0}"/>
                  </a:ext>
                </a:extLst>
              </p:cNvPr>
              <p:cNvGrpSpPr/>
              <p:nvPr/>
            </p:nvGrpSpPr>
            <p:grpSpPr>
              <a:xfrm>
                <a:off x="1821320" y="2735217"/>
                <a:ext cx="2261182" cy="3410593"/>
                <a:chOff x="3075820" y="2513130"/>
                <a:chExt cx="1703297" cy="2355176"/>
              </a:xfrm>
            </p:grpSpPr>
            <p:pic>
              <p:nvPicPr>
                <p:cNvPr id="35" name="Imagen 34">
                  <a:extLst>
                    <a:ext uri="{FF2B5EF4-FFF2-40B4-BE49-F238E27FC236}">
                      <a16:creationId xmlns:a16="http://schemas.microsoft.com/office/drawing/2014/main" id="{9DCE3412-EDBB-4377-99DB-3100435845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3075820" y="2513130"/>
                  <a:ext cx="1703297" cy="2355176"/>
                </a:xfrm>
                <a:prstGeom prst="rect">
                  <a:avLst/>
                </a:prstGeom>
              </p:spPr>
            </p:pic>
            <p:sp>
              <p:nvSpPr>
                <p:cNvPr id="36" name="CuadroTexto 35">
                  <a:extLst>
                    <a:ext uri="{FF2B5EF4-FFF2-40B4-BE49-F238E27FC236}">
                      <a16:creationId xmlns:a16="http://schemas.microsoft.com/office/drawing/2014/main" id="{9D04D15A-B1F3-453B-A64E-CCA85751CDBC}"/>
                    </a:ext>
                  </a:extLst>
                </p:cNvPr>
                <p:cNvSpPr txBox="1"/>
                <p:nvPr/>
              </p:nvSpPr>
              <p:spPr>
                <a:xfrm>
                  <a:off x="3075820" y="2643565"/>
                  <a:ext cx="837671" cy="3613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MX" sz="1400">
                      <a:solidFill>
                        <a:schemeClr val="accent1">
                          <a:lumMod val="50000"/>
                        </a:schemeClr>
                      </a:solidFill>
                      <a:latin typeface="Lato Black"/>
                    </a:rPr>
                    <a:t>CFDI-Ingreso</a:t>
                  </a:r>
                </a:p>
                <a:p>
                  <a:r>
                    <a:rPr lang="es-MX" sz="1400">
                      <a:solidFill>
                        <a:schemeClr val="accent1">
                          <a:lumMod val="50000"/>
                        </a:schemeClr>
                      </a:solidFill>
                      <a:latin typeface="Lato Black"/>
                    </a:rPr>
                    <a:t>Factura</a:t>
                  </a:r>
                </a:p>
              </p:txBody>
            </p:sp>
          </p:grpSp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BF0FFF5B-610B-4F05-87C0-481E2E979E60}"/>
                  </a:ext>
                </a:extLst>
              </p:cNvPr>
              <p:cNvSpPr txBox="1"/>
              <p:nvPr/>
            </p:nvSpPr>
            <p:spPr>
              <a:xfrm>
                <a:off x="2297613" y="5181551"/>
                <a:ext cx="15034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_tradnl" sz="1200">
                    <a:latin typeface="Lato Black"/>
                  </a:rPr>
                  <a:t>Subtotal: 86,207.00</a:t>
                </a:r>
              </a:p>
              <a:p>
                <a:pPr algn="r"/>
                <a:r>
                  <a:rPr lang="es-ES_tradnl" sz="1200">
                    <a:latin typeface="Lato Black"/>
                  </a:rPr>
                  <a:t>IVA: 13,793.12</a:t>
                </a:r>
              </a:p>
              <a:p>
                <a:pPr algn="r"/>
                <a:r>
                  <a:rPr lang="es-ES_tradnl" sz="1200">
                    <a:latin typeface="Lato Black"/>
                  </a:rPr>
                  <a:t>Total: 100,000.12</a:t>
                </a:r>
              </a:p>
            </p:txBody>
          </p:sp>
        </p:grp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1436B6A1-0545-4505-A1F1-47572E9498D6}"/>
                </a:ext>
              </a:extLst>
            </p:cNvPr>
            <p:cNvSpPr txBox="1"/>
            <p:nvPr/>
          </p:nvSpPr>
          <p:spPr>
            <a:xfrm>
              <a:off x="1794816" y="4212545"/>
              <a:ext cx="25090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000">
                  <a:latin typeface="Lato Black"/>
                </a:rPr>
                <a:t>Método de pago: PPD</a:t>
              </a:r>
            </a:p>
            <a:p>
              <a:r>
                <a:rPr lang="es-ES_tradnl" sz="1000">
                  <a:latin typeface="Lato Black"/>
                </a:rPr>
                <a:t>Forma de pago: 99-Por definir</a:t>
              </a: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DA94C746-7AD9-4CB8-A1AA-0FD030004427}"/>
              </a:ext>
            </a:extLst>
          </p:cNvPr>
          <p:cNvGrpSpPr/>
          <p:nvPr/>
        </p:nvGrpSpPr>
        <p:grpSpPr>
          <a:xfrm>
            <a:off x="9902471" y="1681504"/>
            <a:ext cx="2160835" cy="3469717"/>
            <a:chOff x="9902471" y="1681503"/>
            <a:chExt cx="2160834" cy="3469717"/>
          </a:xfrm>
        </p:grpSpPr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BA39C7E8-C91C-4A27-B85C-766B94F73CEE}"/>
                </a:ext>
              </a:extLst>
            </p:cNvPr>
            <p:cNvGrpSpPr/>
            <p:nvPr/>
          </p:nvGrpSpPr>
          <p:grpSpPr>
            <a:xfrm>
              <a:off x="9996521" y="1681503"/>
              <a:ext cx="2066784" cy="3469717"/>
              <a:chOff x="7576281" y="2260919"/>
              <a:chExt cx="1703297" cy="2355176"/>
            </a:xfrm>
          </p:grpSpPr>
          <p:pic>
            <p:nvPicPr>
              <p:cNvPr id="47" name="Imagen 46">
                <a:extLst>
                  <a:ext uri="{FF2B5EF4-FFF2-40B4-BE49-F238E27FC236}">
                    <a16:creationId xmlns:a16="http://schemas.microsoft.com/office/drawing/2014/main" id="{BFD12AB1-F962-468C-929C-1E23389AC7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576281" y="2260919"/>
                <a:ext cx="1703297" cy="2355176"/>
              </a:xfrm>
              <a:prstGeom prst="rect">
                <a:avLst/>
              </a:prstGeom>
            </p:spPr>
          </p:pic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EADBC2E5-30E6-43EA-A114-A7ADA76FBA9E}"/>
                  </a:ext>
                </a:extLst>
              </p:cNvPr>
              <p:cNvSpPr txBox="1"/>
              <p:nvPr/>
            </p:nvSpPr>
            <p:spPr>
              <a:xfrm>
                <a:off x="7696656" y="2437434"/>
                <a:ext cx="382056" cy="2089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400">
                    <a:solidFill>
                      <a:schemeClr val="accent1">
                        <a:lumMod val="50000"/>
                      </a:schemeClr>
                    </a:solidFill>
                    <a:latin typeface="Lato Black"/>
                  </a:rPr>
                  <a:t>REP</a:t>
                </a:r>
              </a:p>
            </p:txBody>
          </p:sp>
        </p:grp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9987C2AF-022D-49BC-A484-22BEE196A257}"/>
                </a:ext>
              </a:extLst>
            </p:cNvPr>
            <p:cNvSpPr txBox="1"/>
            <p:nvPr/>
          </p:nvSpPr>
          <p:spPr>
            <a:xfrm>
              <a:off x="9902471" y="4047748"/>
              <a:ext cx="20756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>
                  <a:solidFill>
                    <a:srgbClr val="33850A"/>
                  </a:solidFill>
                  <a:latin typeface="Lato Black"/>
                </a:rPr>
                <a:t>Recibo Electrónico de Pago</a:t>
              </a: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EA15007F-8A20-48B2-8C07-26FBDD779501}"/>
                </a:ext>
              </a:extLst>
            </p:cNvPr>
            <p:cNvSpPr txBox="1"/>
            <p:nvPr/>
          </p:nvSpPr>
          <p:spPr>
            <a:xfrm>
              <a:off x="9935895" y="4396388"/>
              <a:ext cx="9671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/>
                </a:rPr>
                <a:t>Importe saldo anterior</a:t>
              </a:r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DED73798-2505-426C-8C40-28FFC780263C}"/>
                </a:ext>
              </a:extLst>
            </p:cNvPr>
            <p:cNvSpPr txBox="1"/>
            <p:nvPr/>
          </p:nvSpPr>
          <p:spPr>
            <a:xfrm>
              <a:off x="10530417" y="4399655"/>
              <a:ext cx="92290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/>
                </a:rPr>
                <a:t>Importe pagado</a:t>
              </a:r>
            </a:p>
          </p:txBody>
        </p: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9319A23B-C588-4CED-A3E7-6B2857E875C8}"/>
                </a:ext>
              </a:extLst>
            </p:cNvPr>
            <p:cNvSpPr txBox="1"/>
            <p:nvPr/>
          </p:nvSpPr>
          <p:spPr>
            <a:xfrm>
              <a:off x="11090913" y="4399655"/>
              <a:ext cx="9529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/>
                </a:rPr>
                <a:t>Importe saldo insoluto</a:t>
              </a:r>
            </a:p>
          </p:txBody>
        </p: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69D9F9CA-C67B-40B8-B6E5-7B0268BBD214}"/>
                </a:ext>
              </a:extLst>
            </p:cNvPr>
            <p:cNvSpPr txBox="1"/>
            <p:nvPr/>
          </p:nvSpPr>
          <p:spPr>
            <a:xfrm>
              <a:off x="9937170" y="4821969"/>
              <a:ext cx="9529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/>
                </a:rPr>
                <a:t>0</a:t>
              </a:r>
            </a:p>
          </p:txBody>
        </p: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54B0B7F2-68DD-4635-A8BA-615A853714D3}"/>
                </a:ext>
              </a:extLst>
            </p:cNvPr>
            <p:cNvSpPr txBox="1"/>
            <p:nvPr/>
          </p:nvSpPr>
          <p:spPr>
            <a:xfrm>
              <a:off x="10506013" y="4821969"/>
              <a:ext cx="9529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/>
                </a:rPr>
                <a:t>100,000.00</a:t>
              </a:r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2F29622C-7F4F-48E7-8519-EA90BA37CA48}"/>
                </a:ext>
              </a:extLst>
            </p:cNvPr>
            <p:cNvSpPr txBox="1"/>
            <p:nvPr/>
          </p:nvSpPr>
          <p:spPr>
            <a:xfrm>
              <a:off x="11110343" y="4821969"/>
              <a:ext cx="9529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/>
                </a:rPr>
                <a:t>0</a:t>
              </a:r>
            </a:p>
          </p:txBody>
        </p:sp>
      </p:grpSp>
      <p:sp>
        <p:nvSpPr>
          <p:cNvPr id="51" name="CuadroTexto 50">
            <a:extLst>
              <a:ext uri="{FF2B5EF4-FFF2-40B4-BE49-F238E27FC236}">
                <a16:creationId xmlns:a16="http://schemas.microsoft.com/office/drawing/2014/main" id="{D640A170-CD9B-43C9-A29B-731330398BD5}"/>
              </a:ext>
            </a:extLst>
          </p:cNvPr>
          <p:cNvSpPr txBox="1"/>
          <p:nvPr/>
        </p:nvSpPr>
        <p:spPr>
          <a:xfrm>
            <a:off x="6289109" y="5866757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>
                <a:solidFill>
                  <a:schemeClr val="accent2">
                    <a:lumMod val="75000"/>
                  </a:schemeClr>
                </a:solidFill>
                <a:latin typeface="Lato Light"/>
              </a:rPr>
              <a:t>o</a:t>
            </a:r>
          </a:p>
        </p:txBody>
      </p:sp>
      <p:pic>
        <p:nvPicPr>
          <p:cNvPr id="52" name="Imagen 51">
            <a:extLst>
              <a:ext uri="{FF2B5EF4-FFF2-40B4-BE49-F238E27FC236}">
                <a16:creationId xmlns:a16="http://schemas.microsoft.com/office/drawing/2014/main" id="{87E9F9CE-D255-48DA-AC53-6D21E2BC8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918" y="3234523"/>
            <a:ext cx="1367623" cy="89043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700EFDA-D053-4543-8815-70DEF4A92E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6245" y="3159761"/>
            <a:ext cx="859001" cy="753735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0E0E5711-3990-4488-9706-94745EEF95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478913" y="3307831"/>
            <a:ext cx="4009383" cy="510127"/>
          </a:xfrm>
          <a:prstGeom prst="rect">
            <a:avLst/>
          </a:prstGeom>
        </p:spPr>
      </p:pic>
      <p:sp>
        <p:nvSpPr>
          <p:cNvPr id="54" name="Rectángulo 53">
            <a:extLst>
              <a:ext uri="{FF2B5EF4-FFF2-40B4-BE49-F238E27FC236}">
                <a16:creationId xmlns:a16="http://schemas.microsoft.com/office/drawing/2014/main" id="{114E4C64-6D08-8F42-AD4B-AAAA393032BE}"/>
              </a:ext>
            </a:extLst>
          </p:cNvPr>
          <p:cNvSpPr/>
          <p:nvPr/>
        </p:nvSpPr>
        <p:spPr>
          <a:xfrm>
            <a:off x="707740" y="374831"/>
            <a:ext cx="107997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b="1" dirty="0">
                <a:solidFill>
                  <a:srgbClr val="0070C0"/>
                </a:solidFill>
                <a:latin typeface="Titillium Web" charset="0"/>
                <a:ea typeface="Titillium Web" charset="0"/>
                <a:cs typeface="Titillium Web" charset="0"/>
              </a:rPr>
              <a:t>ENTONCES; ¿ QUE DEBE CONOCER COBRANZA?</a:t>
            </a:r>
          </a:p>
        </p:txBody>
      </p:sp>
    </p:spTree>
    <p:extLst>
      <p:ext uri="{BB962C8B-B14F-4D97-AF65-F5344CB8AC3E}">
        <p14:creationId xmlns:p14="http://schemas.microsoft.com/office/powerpoint/2010/main" val="29625832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5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ítulo 2">
            <a:extLst>
              <a:ext uri="{FF2B5EF4-FFF2-40B4-BE49-F238E27FC236}">
                <a16:creationId xmlns:a16="http://schemas.microsoft.com/office/drawing/2014/main" id="{86167606-B066-4963-80CB-603DA1CA9959}"/>
              </a:ext>
            </a:extLst>
          </p:cNvPr>
          <p:cNvSpPr txBox="1">
            <a:spLocks/>
          </p:cNvSpPr>
          <p:nvPr/>
        </p:nvSpPr>
        <p:spPr>
          <a:xfrm>
            <a:off x="202543" y="5855659"/>
            <a:ext cx="10515600" cy="1325563"/>
          </a:xfr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200" dirty="0">
                <a:solidFill>
                  <a:schemeClr val="tx2"/>
                </a:solidFill>
                <a:latin typeface="Lato Light" pitchFamily="34" charset="0"/>
                <a:cs typeface="+mn-cs"/>
              </a:rPr>
              <a:t>Regla 2.7.1.35 Quinto párrafo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2265FC0-D088-45DE-811D-004A3F9F98FE}"/>
              </a:ext>
            </a:extLst>
          </p:cNvPr>
          <p:cNvSpPr txBox="1"/>
          <p:nvPr/>
        </p:nvSpPr>
        <p:spPr>
          <a:xfrm>
            <a:off x="2382519" y="4772665"/>
            <a:ext cx="3661744" cy="715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351">
                <a:solidFill>
                  <a:schemeClr val="accent2">
                    <a:lumMod val="75000"/>
                  </a:schemeClr>
                </a:solidFill>
                <a:latin typeface="Lato Light"/>
              </a:rPr>
              <a:t>Emitir a más tardar al décimo día natural del mes inmediato siguiente al que corresponda el o los pagos recibidos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7BA4BDEF-6FF0-4ADD-8331-0859975B332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23653" y="2254224"/>
          <a:ext cx="9268665" cy="1919058"/>
        </p:xfrm>
        <a:graphic>
          <a:graphicData uri="http://schemas.openxmlformats.org/drawingml/2006/table">
            <a:tbl>
              <a:tblPr firstRow="1" bandRow="1"/>
              <a:tblGrid>
                <a:gridCol w="769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91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91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91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21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91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21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6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8216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8216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6912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6912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198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700">
                        <a:ln w="38100" cmpd="sng">
                          <a:solidFill>
                            <a:schemeClr val="bg1"/>
                          </a:solidFill>
                        </a:ln>
                        <a:latin typeface="Ubuntu" panose="020B0504030602030204" pitchFamily="34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8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1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700">
                        <a:ln w="38100" cmpd="sng">
                          <a:solidFill>
                            <a:schemeClr val="bg1"/>
                          </a:solidFill>
                        </a:ln>
                        <a:latin typeface="Ubuntu" panose="020B0504030602030204" pitchFamily="34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8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700">
                        <a:ln w="38100" cmpd="sng">
                          <a:solidFill>
                            <a:schemeClr val="bg1"/>
                          </a:solidFill>
                        </a:ln>
                        <a:latin typeface="Ubuntu" panose="020B0504030602030204" pitchFamily="34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8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700">
                        <a:ln w="38100" cmpd="sng">
                          <a:solidFill>
                            <a:schemeClr val="bg1"/>
                          </a:solidFill>
                        </a:ln>
                        <a:latin typeface="Ubuntu" panose="020B0504030602030204" pitchFamily="34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8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700">
                        <a:ln w="38100" cmpd="sng">
                          <a:solidFill>
                            <a:schemeClr val="bg1"/>
                          </a:solidFill>
                        </a:ln>
                        <a:latin typeface="Ubuntu" panose="020B0504030602030204" pitchFamily="34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8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ap="flat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900" b="0" i="0">
                        <a:ln w="38100" cmpd="sng">
                          <a:solidFill>
                            <a:schemeClr val="bg1"/>
                          </a:solidFill>
                        </a:ln>
                        <a:latin typeface="Architects Daughter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l-PL" sz="700">
                        <a:ln w="38100" cmpd="sng">
                          <a:solidFill>
                            <a:schemeClr val="bg1"/>
                          </a:solidFill>
                        </a:ln>
                        <a:latin typeface="Ubuntu" panose="020B0504030602030204" pitchFamily="34" charset="0"/>
                      </a:endParaRPr>
                    </a:p>
                  </a:txBody>
                  <a:tcPr marL="116643" marR="116643" marT="58321" marB="5832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Table 11">
            <a:extLst>
              <a:ext uri="{FF2B5EF4-FFF2-40B4-BE49-F238E27FC236}">
                <a16:creationId xmlns:a16="http://schemas.microsoft.com/office/drawing/2014/main" id="{E1C4C2F6-88B2-4253-B14C-D5A4F457A16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23651" y="1354595"/>
          <a:ext cx="9245904" cy="779749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770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04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04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409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04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7049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54098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7049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427688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2000" b="0" i="0" cap="none" spc="0">
                          <a:ln w="0"/>
                          <a:solidFill>
                            <a:schemeClr val="bg1"/>
                          </a:solidFill>
                          <a:effectLst/>
                          <a:latin typeface="Lato Black"/>
                        </a:rPr>
                        <a:t>Julio</a:t>
                      </a:r>
                      <a:endParaRPr lang="pl-PL" sz="2000" b="0" i="0" cap="none" spc="0">
                        <a:ln w="0"/>
                        <a:solidFill>
                          <a:schemeClr val="bg1"/>
                        </a:solidFill>
                        <a:effectLst/>
                        <a:latin typeface="Lato Black"/>
                      </a:endParaRPr>
                    </a:p>
                  </a:txBody>
                  <a:tcPr marL="116643" marR="116643" marT="58321" marB="5832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A08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sz="800">
                        <a:ln w="38100" cap="flat" cmpd="sng">
                          <a:solidFill>
                            <a:schemeClr val="bg1"/>
                          </a:solidFill>
                        </a:ln>
                        <a:latin typeface="Ubuntu" panose="020B0504030602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1200" b="0" cap="none" spc="0">
                        <a:ln w="0"/>
                        <a:solidFill>
                          <a:schemeClr val="bg1"/>
                        </a:solidFill>
                        <a:effectLst/>
                        <a:latin typeface="Bebas Neue" panose="020B0606020202050201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0" i="0" cap="none" spc="0">
                          <a:ln w="0"/>
                          <a:solidFill>
                            <a:schemeClr val="bg1"/>
                          </a:solidFill>
                          <a:effectLst/>
                          <a:latin typeface="Lato Black"/>
                        </a:rPr>
                        <a:t>Agosto</a:t>
                      </a:r>
                      <a:endParaRPr lang="pl-PL" sz="2000" b="0" i="0" cap="none" spc="0">
                        <a:ln w="0"/>
                        <a:solidFill>
                          <a:schemeClr val="bg1"/>
                        </a:solidFill>
                        <a:effectLst/>
                        <a:latin typeface="Lato Black"/>
                      </a:endParaRPr>
                    </a:p>
                  </a:txBody>
                  <a:tcPr marL="116643" marR="116643" marT="58321" marB="5832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sz="800">
                        <a:ln w="38100" cap="flat" cmpd="sng">
                          <a:solidFill>
                            <a:schemeClr val="bg1"/>
                          </a:solidFill>
                        </a:ln>
                        <a:latin typeface="Ubuntu" panose="020B0504030602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0" cap="none" spc="0">
                        <a:ln w="0"/>
                        <a:solidFill>
                          <a:srgbClr val="404040"/>
                        </a:solidFill>
                        <a:effectLst/>
                        <a:latin typeface="Bebas Neue" panose="020B0606020202050201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0" i="0" cap="none" spc="0">
                          <a:ln w="0"/>
                          <a:solidFill>
                            <a:schemeClr val="bg1"/>
                          </a:solidFill>
                          <a:effectLst/>
                          <a:latin typeface="Lato Black"/>
                        </a:rPr>
                        <a:t>Septiembre</a:t>
                      </a:r>
                      <a:endParaRPr lang="pl-PL" sz="2000" b="0" i="0" cap="none" spc="0">
                        <a:ln w="0"/>
                        <a:solidFill>
                          <a:schemeClr val="bg1"/>
                        </a:solidFill>
                        <a:effectLst/>
                        <a:latin typeface="Lato Black"/>
                      </a:endParaRPr>
                    </a:p>
                  </a:txBody>
                  <a:tcPr marL="116643" marR="116643" marT="58321" marB="5832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C1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sz="800">
                        <a:ln w="38100" cmpd="sng">
                          <a:solidFill>
                            <a:schemeClr val="bg1"/>
                          </a:solidFill>
                        </a:ln>
                        <a:latin typeface="Ubuntu" panose="020B0504030602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0" cap="none" spc="0">
                        <a:ln w="0"/>
                        <a:solidFill>
                          <a:srgbClr val="404040"/>
                        </a:solidFill>
                        <a:effectLst/>
                        <a:latin typeface="Bebas Neue" panose="020B0606020202050201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0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id-ID" sz="1500" b="0" i="0" cap="none" spc="0">
                          <a:ln w="0"/>
                          <a:solidFill>
                            <a:schemeClr val="tx2"/>
                          </a:solidFill>
                          <a:effectLst/>
                          <a:latin typeface="Lato Black"/>
                        </a:rPr>
                        <a:t>1</a:t>
                      </a:r>
                      <a:r>
                        <a:rPr lang="es-MX" sz="1500" b="0" i="0" cap="none" spc="0">
                          <a:ln w="0"/>
                          <a:solidFill>
                            <a:schemeClr val="tx2"/>
                          </a:solidFill>
                          <a:effectLst/>
                          <a:latin typeface="Lato Black"/>
                        </a:rPr>
                        <a:t>0</a:t>
                      </a:r>
                      <a:endParaRPr lang="pl-PL" sz="1500" b="0" i="0" cap="none" spc="0">
                        <a:ln w="0"/>
                        <a:solidFill>
                          <a:schemeClr val="tx2"/>
                        </a:solidFill>
                        <a:effectLst/>
                        <a:latin typeface="Lato Black"/>
                      </a:endParaRPr>
                    </a:p>
                  </a:txBody>
                  <a:tcPr marL="116643" marR="116643" marT="58321" marB="5832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pl-PL" sz="1500" b="0" i="0" cap="none" spc="0">
                        <a:ln w="0"/>
                        <a:solidFill>
                          <a:schemeClr val="tx2"/>
                        </a:solidFill>
                        <a:effectLst/>
                        <a:latin typeface="Lato Black"/>
                      </a:endParaRPr>
                    </a:p>
                  </a:txBody>
                  <a:tcPr marL="116643" marR="116643" marT="58321" marB="5832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s-MX" sz="1500" b="0" i="0" cap="none" spc="0">
                          <a:ln w="0"/>
                          <a:solidFill>
                            <a:schemeClr val="tx2"/>
                          </a:solidFill>
                          <a:effectLst/>
                          <a:latin typeface="Lato Black"/>
                        </a:rPr>
                        <a:t>31</a:t>
                      </a:r>
                      <a:endParaRPr lang="pl-PL" sz="1500" b="0" i="0" cap="none" spc="0">
                        <a:ln w="0"/>
                        <a:solidFill>
                          <a:schemeClr val="tx2"/>
                        </a:solidFill>
                        <a:effectLst/>
                        <a:latin typeface="Lato Black"/>
                      </a:endParaRPr>
                    </a:p>
                  </a:txBody>
                  <a:tcPr marL="116643" marR="116643" marT="58321" marB="5832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id-ID" sz="1500" b="0" i="0" cap="none" spc="0">
                          <a:ln w="0"/>
                          <a:solidFill>
                            <a:schemeClr val="tx2"/>
                          </a:solidFill>
                          <a:effectLst/>
                          <a:latin typeface="Lato Black"/>
                        </a:rPr>
                        <a:t>1</a:t>
                      </a:r>
                      <a:r>
                        <a:rPr lang="es-MX" sz="1500" b="0" i="0" cap="none" spc="0">
                          <a:ln w="0"/>
                          <a:solidFill>
                            <a:schemeClr val="tx2"/>
                          </a:solidFill>
                          <a:effectLst/>
                          <a:latin typeface="Lato Black"/>
                        </a:rPr>
                        <a:t>0</a:t>
                      </a:r>
                      <a:endParaRPr lang="pl-PL" sz="1500" b="0" i="0" cap="none" spc="0">
                        <a:ln w="0"/>
                        <a:solidFill>
                          <a:schemeClr val="tx2"/>
                        </a:solidFill>
                        <a:effectLst/>
                        <a:latin typeface="Lato Black"/>
                      </a:endParaRPr>
                    </a:p>
                  </a:txBody>
                  <a:tcPr marL="116643" marR="116643" marT="58321" marB="5832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MX" sz="1300" b="0" i="0">
                        <a:latin typeface="Lato Black"/>
                      </a:endParaRPr>
                    </a:p>
                  </a:txBody>
                  <a:tcPr marL="116643" marR="116643" marT="58321" marB="5832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s-MX" sz="1500" b="0" i="0" cap="none" spc="0">
                          <a:ln w="0"/>
                          <a:solidFill>
                            <a:schemeClr val="tx2"/>
                          </a:solidFill>
                          <a:effectLst/>
                          <a:latin typeface="Lato Black"/>
                        </a:rPr>
                        <a:t>31</a:t>
                      </a:r>
                      <a:endParaRPr lang="pl-PL" sz="1500" b="0" i="0" cap="none" spc="0">
                        <a:ln w="0"/>
                        <a:solidFill>
                          <a:schemeClr val="tx2"/>
                        </a:solidFill>
                        <a:effectLst/>
                        <a:latin typeface="Lato Black"/>
                      </a:endParaRPr>
                    </a:p>
                  </a:txBody>
                  <a:tcPr marL="116643" marR="116643" marT="58321" marB="5832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id-ID" sz="1500" b="0" i="0" cap="none" spc="0">
                          <a:ln w="0"/>
                          <a:solidFill>
                            <a:schemeClr val="tx2"/>
                          </a:solidFill>
                          <a:effectLst/>
                          <a:latin typeface="Lato Black"/>
                        </a:rPr>
                        <a:t>1</a:t>
                      </a:r>
                      <a:r>
                        <a:rPr lang="es-MX" sz="1500" b="0" i="0" cap="none" spc="0">
                          <a:ln w="0"/>
                          <a:solidFill>
                            <a:schemeClr val="tx2"/>
                          </a:solidFill>
                          <a:effectLst/>
                          <a:latin typeface="Lato Black"/>
                        </a:rPr>
                        <a:t>0</a:t>
                      </a:r>
                      <a:endParaRPr lang="pl-PL" sz="1500" b="0" i="0" cap="none" spc="0">
                        <a:ln w="0"/>
                        <a:solidFill>
                          <a:schemeClr val="tx2"/>
                        </a:solidFill>
                        <a:effectLst/>
                        <a:latin typeface="Lato Black"/>
                      </a:endParaRPr>
                    </a:p>
                  </a:txBody>
                  <a:tcPr marL="116643" marR="116643" marT="58321" marB="5832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pl-PL" sz="1500" b="0" i="0" cap="none" spc="0">
                        <a:ln w="0"/>
                        <a:solidFill>
                          <a:schemeClr val="tx2"/>
                        </a:solidFill>
                        <a:effectLst/>
                        <a:latin typeface="Lato Black"/>
                      </a:endParaRPr>
                    </a:p>
                  </a:txBody>
                  <a:tcPr marL="116643" marR="116643" marT="58321" marB="5832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s-MX" sz="1500" b="0" i="0" cap="none" spc="0">
                          <a:ln w="0"/>
                          <a:solidFill>
                            <a:schemeClr val="tx2"/>
                          </a:solidFill>
                          <a:effectLst/>
                          <a:latin typeface="Lato Black"/>
                        </a:rPr>
                        <a:t>30</a:t>
                      </a:r>
                      <a:endParaRPr lang="pl-PL" sz="1500" b="0" i="0" cap="none" spc="0">
                        <a:ln w="0"/>
                        <a:solidFill>
                          <a:schemeClr val="tx2"/>
                        </a:solidFill>
                        <a:effectLst/>
                        <a:latin typeface="Lato Black"/>
                      </a:endParaRPr>
                    </a:p>
                  </a:txBody>
                  <a:tcPr marL="116643" marR="116643" marT="58321" marB="5832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3838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6" name="Straight Arrow Connector 12">
            <a:extLst>
              <a:ext uri="{FF2B5EF4-FFF2-40B4-BE49-F238E27FC236}">
                <a16:creationId xmlns:a16="http://schemas.microsoft.com/office/drawing/2014/main" id="{8F5D80D7-D617-4C64-A393-F60410F0FC74}"/>
              </a:ext>
            </a:extLst>
          </p:cNvPr>
          <p:cNvCxnSpPr/>
          <p:nvPr/>
        </p:nvCxnSpPr>
        <p:spPr>
          <a:xfrm flipV="1">
            <a:off x="1398601" y="2441554"/>
            <a:ext cx="3705275" cy="19343"/>
          </a:xfrm>
          <a:prstGeom prst="straightConnector1">
            <a:avLst/>
          </a:prstGeom>
          <a:noFill/>
          <a:ln w="25400" cap="flat" cmpd="sng" algn="ctr">
            <a:solidFill>
              <a:srgbClr val="2980B9"/>
            </a:solidFill>
            <a:prstDash val="solid"/>
            <a:miter lim="800000"/>
            <a:headEnd type="oval" w="lg" len="lg"/>
            <a:tailEnd type="oval" w="lg" len="lg"/>
          </a:ln>
          <a:effectLst/>
        </p:spPr>
      </p:cxnSp>
      <p:cxnSp>
        <p:nvCxnSpPr>
          <p:cNvPr id="7" name="Straight Arrow Connector 13">
            <a:extLst>
              <a:ext uri="{FF2B5EF4-FFF2-40B4-BE49-F238E27FC236}">
                <a16:creationId xmlns:a16="http://schemas.microsoft.com/office/drawing/2014/main" id="{88A1A42F-C7DF-4ACB-96CD-D4B4EE2DC3E8}"/>
              </a:ext>
            </a:extLst>
          </p:cNvPr>
          <p:cNvCxnSpPr/>
          <p:nvPr/>
        </p:nvCxnSpPr>
        <p:spPr>
          <a:xfrm>
            <a:off x="3020833" y="2727819"/>
            <a:ext cx="2083044" cy="24176"/>
          </a:xfrm>
          <a:prstGeom prst="straightConnector1">
            <a:avLst/>
          </a:prstGeom>
          <a:noFill/>
          <a:ln w="25400" cap="flat" cmpd="sng" algn="ctr">
            <a:solidFill>
              <a:srgbClr val="16A085"/>
            </a:solidFill>
            <a:prstDash val="solid"/>
            <a:miter lim="800000"/>
            <a:headEnd type="oval" w="lg" len="lg"/>
            <a:tailEnd type="oval" w="lg" len="lg"/>
          </a:ln>
          <a:effectLst/>
        </p:spPr>
      </p:cxnSp>
      <p:cxnSp>
        <p:nvCxnSpPr>
          <p:cNvPr id="8" name="Straight Arrow Connector 14">
            <a:extLst>
              <a:ext uri="{FF2B5EF4-FFF2-40B4-BE49-F238E27FC236}">
                <a16:creationId xmlns:a16="http://schemas.microsoft.com/office/drawing/2014/main" id="{F777B456-62EF-4FB5-B646-57E0CD71ECD3}"/>
              </a:ext>
            </a:extLst>
          </p:cNvPr>
          <p:cNvCxnSpPr/>
          <p:nvPr/>
        </p:nvCxnSpPr>
        <p:spPr>
          <a:xfrm>
            <a:off x="4376745" y="3079649"/>
            <a:ext cx="727131" cy="9360"/>
          </a:xfrm>
          <a:prstGeom prst="straightConnector1">
            <a:avLst/>
          </a:prstGeom>
          <a:noFill/>
          <a:ln w="25400" cap="flat" cmpd="sng" algn="ctr">
            <a:solidFill>
              <a:srgbClr val="F7941D"/>
            </a:solidFill>
            <a:prstDash val="solid"/>
            <a:miter lim="800000"/>
            <a:headEnd type="oval" w="lg" len="lg"/>
            <a:tailEnd type="oval" w="lg" len="lg"/>
          </a:ln>
          <a:effectLst/>
        </p:spPr>
      </p:cxnSp>
      <p:cxnSp>
        <p:nvCxnSpPr>
          <p:cNvPr id="9" name="Straight Arrow Connector 15">
            <a:extLst>
              <a:ext uri="{FF2B5EF4-FFF2-40B4-BE49-F238E27FC236}">
                <a16:creationId xmlns:a16="http://schemas.microsoft.com/office/drawing/2014/main" id="{DFAE8841-CD83-48C6-862D-48A259391195}"/>
              </a:ext>
            </a:extLst>
          </p:cNvPr>
          <p:cNvCxnSpPr/>
          <p:nvPr/>
        </p:nvCxnSpPr>
        <p:spPr>
          <a:xfrm>
            <a:off x="4725321" y="3388665"/>
            <a:ext cx="3481520" cy="7907"/>
          </a:xfrm>
          <a:prstGeom prst="straightConnector1">
            <a:avLst/>
          </a:prstGeom>
          <a:noFill/>
          <a:ln w="25400" cap="flat" cmpd="sng" algn="ctr">
            <a:solidFill>
              <a:srgbClr val="7030A0"/>
            </a:solidFill>
            <a:prstDash val="solid"/>
            <a:miter lim="800000"/>
            <a:headEnd type="oval" w="lg" len="lg"/>
            <a:tailEnd type="oval" w="lg" len="lg"/>
          </a:ln>
          <a:effectLst/>
        </p:spPr>
      </p:cxnSp>
      <p:cxnSp>
        <p:nvCxnSpPr>
          <p:cNvPr id="10" name="Straight Arrow Connector 16">
            <a:extLst>
              <a:ext uri="{FF2B5EF4-FFF2-40B4-BE49-F238E27FC236}">
                <a16:creationId xmlns:a16="http://schemas.microsoft.com/office/drawing/2014/main" id="{19C1F432-76CC-448F-B0C4-79938B6E660B}"/>
              </a:ext>
            </a:extLst>
          </p:cNvPr>
          <p:cNvCxnSpPr/>
          <p:nvPr/>
        </p:nvCxnSpPr>
        <p:spPr>
          <a:xfrm>
            <a:off x="5128694" y="3698927"/>
            <a:ext cx="3078148" cy="0"/>
          </a:xfrm>
          <a:prstGeom prst="straightConnector1">
            <a:avLst/>
          </a:prstGeom>
          <a:noFill/>
          <a:ln w="25400" cap="flat" cmpd="sng" algn="ctr">
            <a:solidFill>
              <a:srgbClr val="F123CA"/>
            </a:solidFill>
            <a:prstDash val="solid"/>
            <a:miter lim="800000"/>
            <a:headEnd type="oval" w="lg" len="lg"/>
            <a:tailEnd type="oval" w="lg" len="lg"/>
          </a:ln>
          <a:effectLst/>
        </p:spPr>
      </p:cxnSp>
      <p:cxnSp>
        <p:nvCxnSpPr>
          <p:cNvPr id="11" name="Straight Arrow Connector 17">
            <a:extLst>
              <a:ext uri="{FF2B5EF4-FFF2-40B4-BE49-F238E27FC236}">
                <a16:creationId xmlns:a16="http://schemas.microsoft.com/office/drawing/2014/main" id="{BE23D545-98A9-44A9-8FCE-023FF06EE7A8}"/>
              </a:ext>
            </a:extLst>
          </p:cNvPr>
          <p:cNvCxnSpPr/>
          <p:nvPr/>
        </p:nvCxnSpPr>
        <p:spPr>
          <a:xfrm>
            <a:off x="6307471" y="4015172"/>
            <a:ext cx="1899371" cy="0"/>
          </a:xfrm>
          <a:prstGeom prst="straightConnector1">
            <a:avLst/>
          </a:prstGeom>
          <a:noFill/>
          <a:ln w="25400" cap="flat" cmpd="sng" algn="ctr">
            <a:solidFill>
              <a:srgbClr val="FFFF00"/>
            </a:solidFill>
            <a:prstDash val="solid"/>
            <a:miter lim="800000"/>
            <a:headEnd type="oval" w="lg" len="lg"/>
            <a:tailEnd type="oval" w="lg" len="lg"/>
          </a:ln>
          <a:effectLst/>
        </p:spPr>
      </p:cxn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DA149CAC-739E-4CFB-AA9D-7A8DBF84181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2543" y="2254225"/>
          <a:ext cx="1121108" cy="22238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21108">
                  <a:extLst>
                    <a:ext uri="{9D8B030D-6E8A-4147-A177-3AD203B41FA5}">
                      <a16:colId xmlns:a16="http://schemas.microsoft.com/office/drawing/2014/main" val="1964332578"/>
                    </a:ext>
                  </a:extLst>
                </a:gridCol>
              </a:tblGrid>
              <a:tr h="319843">
                <a:tc>
                  <a:txBody>
                    <a:bodyPr/>
                    <a:lstStyle/>
                    <a:p>
                      <a:pPr algn="l"/>
                      <a:r>
                        <a:rPr lang="es-MX" sz="1100" b="0" i="0" cap="none" spc="0">
                          <a:ln w="0"/>
                          <a:solidFill>
                            <a:schemeClr val="bg1"/>
                          </a:solidFill>
                          <a:effectLst/>
                          <a:latin typeface="Lato Black"/>
                        </a:rPr>
                        <a:t>1 de julio</a:t>
                      </a:r>
                      <a:endParaRPr lang="pl-PL" sz="1100" b="0" i="0">
                        <a:ln w="38100" cap="flat" cmpd="sng"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Lato Black"/>
                      </a:endParaRPr>
                    </a:p>
                  </a:txBody>
                  <a:tcPr marL="116643" marR="116643" marT="58321" marB="5832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129373"/>
                  </a:ext>
                </a:extLst>
              </a:tr>
              <a:tr h="319843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b="0" i="0" cap="none" spc="0">
                          <a:ln w="0"/>
                          <a:solidFill>
                            <a:schemeClr val="bg1"/>
                          </a:solidFill>
                          <a:effectLst/>
                          <a:latin typeface="Lato Black"/>
                        </a:rPr>
                        <a:t>20 de julio</a:t>
                      </a:r>
                      <a:endParaRPr lang="pl-PL" sz="1100" b="0" i="0">
                        <a:ln w="38100" cap="flat" cmpd="sng"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Lato Black"/>
                      </a:endParaRPr>
                    </a:p>
                  </a:txBody>
                  <a:tcPr marL="116643" marR="116643" marT="58321" marB="5832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74898"/>
                  </a:ext>
                </a:extLst>
              </a:tr>
              <a:tr h="319843">
                <a:tc>
                  <a:txBody>
                    <a:bodyPr/>
                    <a:lstStyle/>
                    <a:p>
                      <a:pPr algn="l"/>
                      <a:r>
                        <a:rPr lang="es-MX" sz="1100" b="0" i="0" cap="none" spc="0">
                          <a:ln w="0"/>
                          <a:solidFill>
                            <a:schemeClr val="bg1"/>
                          </a:solidFill>
                          <a:effectLst/>
                          <a:latin typeface="Lato Black"/>
                        </a:rPr>
                        <a:t>31 de julio</a:t>
                      </a:r>
                      <a:endParaRPr lang="pl-PL" sz="1100" b="0" i="0">
                        <a:ln w="38100" cap="flat" cmpd="sng"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Lato Black"/>
                      </a:endParaRPr>
                    </a:p>
                  </a:txBody>
                  <a:tcPr marL="116643" marR="116643" marT="58321" marB="5832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484458"/>
                  </a:ext>
                </a:extLst>
              </a:tr>
              <a:tr h="421443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b="0" i="0" cap="none" spc="0">
                          <a:ln w="0"/>
                          <a:solidFill>
                            <a:schemeClr val="bg1"/>
                          </a:solidFill>
                          <a:effectLst/>
                          <a:latin typeface="Lato Black"/>
                        </a:rPr>
                        <a:t>5 de agosto</a:t>
                      </a:r>
                      <a:endParaRPr lang="pl-PL" sz="1100" b="0" i="0">
                        <a:ln w="38100" cap="flat" cmpd="sng"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Lato Black"/>
                      </a:endParaRPr>
                    </a:p>
                  </a:txBody>
                  <a:tcPr marL="116643" marR="116643" marT="58321" marB="5832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983765"/>
                  </a:ext>
                </a:extLst>
              </a:tr>
              <a:tr h="421443">
                <a:tc>
                  <a:txBody>
                    <a:bodyPr/>
                    <a:lstStyle/>
                    <a:p>
                      <a:pPr algn="l"/>
                      <a:r>
                        <a:rPr lang="es-MX" sz="1100" b="0" i="0" cap="none" spc="0">
                          <a:ln w="0"/>
                          <a:solidFill>
                            <a:schemeClr val="bg1"/>
                          </a:solidFill>
                          <a:effectLst/>
                          <a:latin typeface="Lato Black"/>
                        </a:rPr>
                        <a:t>10 de agosto</a:t>
                      </a:r>
                      <a:endParaRPr lang="pl-PL" sz="1100" b="0" i="0">
                        <a:ln w="38100" cap="flat" cmpd="sng"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Lato Black"/>
                      </a:endParaRPr>
                    </a:p>
                  </a:txBody>
                  <a:tcPr marL="116643" marR="116643" marT="58321" marB="5832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835360"/>
                  </a:ext>
                </a:extLst>
              </a:tr>
              <a:tr h="421443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b="0" i="0" cap="none" spc="0">
                          <a:ln w="0"/>
                          <a:solidFill>
                            <a:schemeClr val="bg1"/>
                          </a:solidFill>
                          <a:effectLst/>
                          <a:latin typeface="Lato Black"/>
                        </a:rPr>
                        <a:t>25 de agosto</a:t>
                      </a:r>
                      <a:endParaRPr lang="pl-PL" sz="1100" b="0" i="0">
                        <a:ln w="38100" cap="flat" cmpd="sng"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Lato Black"/>
                      </a:endParaRPr>
                    </a:p>
                  </a:txBody>
                  <a:tcPr marL="116643" marR="116643" marT="58321" marB="5832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795714"/>
                  </a:ext>
                </a:extLst>
              </a:tr>
            </a:tbl>
          </a:graphicData>
        </a:graphic>
      </p:graphicFrame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21F166FA-3F3E-4054-9DBB-8FA9B1F1235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603986" y="2255279"/>
          <a:ext cx="1121108" cy="19190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21108">
                  <a:extLst>
                    <a:ext uri="{9D8B030D-6E8A-4147-A177-3AD203B41FA5}">
                      <a16:colId xmlns:a16="http://schemas.microsoft.com/office/drawing/2014/main" val="1964332578"/>
                    </a:ext>
                  </a:extLst>
                </a:gridCol>
              </a:tblGrid>
              <a:tr h="319843">
                <a:tc>
                  <a:txBody>
                    <a:bodyPr/>
                    <a:lstStyle/>
                    <a:p>
                      <a:pPr algn="l"/>
                      <a:r>
                        <a:rPr lang="es-MX" sz="1300" b="0" i="0" cap="none" spc="0">
                          <a:ln w="0"/>
                          <a:solidFill>
                            <a:schemeClr val="bg1"/>
                          </a:solidFill>
                          <a:effectLst/>
                          <a:latin typeface="Lato Black"/>
                        </a:rPr>
                        <a:t>41 días</a:t>
                      </a:r>
                      <a:endParaRPr lang="pl-PL" sz="1300" b="0" i="0">
                        <a:ln w="38100" cap="flat" cmpd="sng"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Lato Black"/>
                      </a:endParaRPr>
                    </a:p>
                  </a:txBody>
                  <a:tcPr marL="116643" marR="116643" marT="58321" marB="5832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129373"/>
                  </a:ext>
                </a:extLst>
              </a:tr>
              <a:tr h="319843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300" b="0" i="0" cap="none" spc="0">
                          <a:ln w="0"/>
                          <a:solidFill>
                            <a:schemeClr val="bg1"/>
                          </a:solidFill>
                          <a:effectLst/>
                          <a:latin typeface="Lato Black"/>
                        </a:rPr>
                        <a:t>21 días</a:t>
                      </a:r>
                      <a:endParaRPr lang="pl-PL" sz="1300" b="0" i="0">
                        <a:ln w="38100" cap="flat" cmpd="sng"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Lato Black"/>
                      </a:endParaRPr>
                    </a:p>
                  </a:txBody>
                  <a:tcPr marL="116643" marR="116643" marT="58321" marB="5832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74898"/>
                  </a:ext>
                </a:extLst>
              </a:tr>
              <a:tr h="319843">
                <a:tc>
                  <a:txBody>
                    <a:bodyPr/>
                    <a:lstStyle/>
                    <a:p>
                      <a:pPr algn="l"/>
                      <a:r>
                        <a:rPr lang="es-MX" sz="1300" b="0" i="0" cap="none" spc="0">
                          <a:ln w="0"/>
                          <a:solidFill>
                            <a:schemeClr val="bg1"/>
                          </a:solidFill>
                          <a:effectLst/>
                          <a:latin typeface="Lato Black"/>
                        </a:rPr>
                        <a:t>10 días</a:t>
                      </a:r>
                      <a:endParaRPr lang="pl-PL" sz="1300" b="0" i="0">
                        <a:ln w="38100" cap="flat" cmpd="sng"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Lato Black"/>
                      </a:endParaRPr>
                    </a:p>
                  </a:txBody>
                  <a:tcPr marL="116643" marR="116643" marT="58321" marB="5832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484458"/>
                  </a:ext>
                </a:extLst>
              </a:tr>
              <a:tr h="319843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300" b="0" i="0" cap="none" spc="0">
                          <a:ln w="0"/>
                          <a:solidFill>
                            <a:schemeClr val="bg1"/>
                          </a:solidFill>
                          <a:effectLst/>
                          <a:latin typeface="Lato Black"/>
                        </a:rPr>
                        <a:t>36</a:t>
                      </a:r>
                      <a:r>
                        <a:rPr lang="es-MX" sz="1300" b="0" i="0" cap="none" spc="0" baseline="0">
                          <a:ln w="0"/>
                          <a:solidFill>
                            <a:schemeClr val="bg1"/>
                          </a:solidFill>
                          <a:effectLst/>
                          <a:latin typeface="Lato Black"/>
                        </a:rPr>
                        <a:t> días</a:t>
                      </a:r>
                      <a:endParaRPr lang="pl-PL" sz="1300" b="0" i="0">
                        <a:ln w="38100" cap="flat" cmpd="sng"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Lato Black"/>
                      </a:endParaRPr>
                    </a:p>
                  </a:txBody>
                  <a:tcPr marL="116643" marR="116643" marT="58321" marB="5832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983765"/>
                  </a:ext>
                </a:extLst>
              </a:tr>
              <a:tr h="319843">
                <a:tc>
                  <a:txBody>
                    <a:bodyPr/>
                    <a:lstStyle/>
                    <a:p>
                      <a:pPr algn="l"/>
                      <a:r>
                        <a:rPr lang="es-MX" sz="1300" b="0" i="0" cap="none" spc="0">
                          <a:ln w="0"/>
                          <a:solidFill>
                            <a:schemeClr val="bg1"/>
                          </a:solidFill>
                          <a:effectLst/>
                          <a:latin typeface="Lato Black"/>
                        </a:rPr>
                        <a:t>31 días</a:t>
                      </a:r>
                      <a:endParaRPr lang="pl-PL" sz="1300" b="0" i="0">
                        <a:ln w="38100" cap="flat" cmpd="sng"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Lato Black"/>
                      </a:endParaRPr>
                    </a:p>
                  </a:txBody>
                  <a:tcPr marL="116643" marR="116643" marT="58321" marB="5832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835360"/>
                  </a:ext>
                </a:extLst>
              </a:tr>
              <a:tr h="319843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300" b="0" i="0" cap="none" spc="0">
                          <a:ln w="0"/>
                          <a:solidFill>
                            <a:schemeClr val="bg1"/>
                          </a:solidFill>
                          <a:effectLst/>
                          <a:latin typeface="Lato Black"/>
                        </a:rPr>
                        <a:t>16</a:t>
                      </a:r>
                      <a:r>
                        <a:rPr lang="es-MX" sz="1300" b="0" i="0" cap="none" spc="0" baseline="0">
                          <a:ln w="0"/>
                          <a:solidFill>
                            <a:schemeClr val="bg1"/>
                          </a:solidFill>
                          <a:effectLst/>
                          <a:latin typeface="Lato Black"/>
                        </a:rPr>
                        <a:t> días</a:t>
                      </a:r>
                      <a:endParaRPr lang="pl-PL" sz="1300" b="0" i="0">
                        <a:ln w="38100" cap="flat" cmpd="sng"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Lato Black"/>
                      </a:endParaRPr>
                    </a:p>
                  </a:txBody>
                  <a:tcPr marL="116643" marR="116643" marT="58321" marB="58321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795714"/>
                  </a:ext>
                </a:extLst>
              </a:tr>
            </a:tbl>
          </a:graphicData>
        </a:graphic>
      </p:graphicFrame>
      <p:grpSp>
        <p:nvGrpSpPr>
          <p:cNvPr id="14" name="Grupo 13">
            <a:extLst>
              <a:ext uri="{FF2B5EF4-FFF2-40B4-BE49-F238E27FC236}">
                <a16:creationId xmlns:a16="http://schemas.microsoft.com/office/drawing/2014/main" id="{3E1EF115-8D8B-4CB5-B3FB-1FA2D4EA401B}"/>
              </a:ext>
            </a:extLst>
          </p:cNvPr>
          <p:cNvGrpSpPr/>
          <p:nvPr/>
        </p:nvGrpSpPr>
        <p:grpSpPr>
          <a:xfrm>
            <a:off x="6702325" y="4393425"/>
            <a:ext cx="1799080" cy="2136499"/>
            <a:chOff x="7576281" y="2260919"/>
            <a:chExt cx="1703297" cy="2355176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EF853779-D781-427D-8732-EE82DB40D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76281" y="2260919"/>
              <a:ext cx="1703297" cy="2355176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0EE40DAC-FBD2-46F3-AB76-4539FFE63C3F}"/>
                </a:ext>
              </a:extLst>
            </p:cNvPr>
            <p:cNvSpPr txBox="1"/>
            <p:nvPr/>
          </p:nvSpPr>
          <p:spPr>
            <a:xfrm>
              <a:off x="7696655" y="2437434"/>
              <a:ext cx="438907" cy="339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400">
                  <a:solidFill>
                    <a:schemeClr val="accent1">
                      <a:lumMod val="50000"/>
                    </a:schemeClr>
                  </a:solidFill>
                  <a:latin typeface="Lato Black"/>
                </a:rPr>
                <a:t>REP</a:t>
              </a: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0B21831-C3A9-4D02-8679-030E1446C28D}"/>
              </a:ext>
            </a:extLst>
          </p:cNvPr>
          <p:cNvSpPr txBox="1"/>
          <p:nvPr/>
        </p:nvSpPr>
        <p:spPr>
          <a:xfrm>
            <a:off x="6626622" y="5167613"/>
            <a:ext cx="160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>
                <a:solidFill>
                  <a:srgbClr val="33850A"/>
                </a:solidFill>
                <a:latin typeface="Lato Black"/>
              </a:rPr>
              <a:t>Recibo Electrónico de Pago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C8B59B0-187C-4396-94CC-EA05C0B508DF}"/>
              </a:ext>
            </a:extLst>
          </p:cNvPr>
          <p:cNvSpPr txBox="1"/>
          <p:nvPr/>
        </p:nvSpPr>
        <p:spPr>
          <a:xfrm>
            <a:off x="6560535" y="5874146"/>
            <a:ext cx="747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00">
                <a:latin typeface="Lato Black"/>
              </a:rPr>
              <a:t>Importe saldo anterior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378EEF1-E8E8-4C04-88F1-0DDC1DBD17F3}"/>
              </a:ext>
            </a:extLst>
          </p:cNvPr>
          <p:cNvSpPr txBox="1"/>
          <p:nvPr/>
        </p:nvSpPr>
        <p:spPr>
          <a:xfrm>
            <a:off x="7151086" y="5877414"/>
            <a:ext cx="713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00">
                <a:latin typeface="Lato Black"/>
              </a:rPr>
              <a:t>Importe pagado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EBF316B-85A4-47E4-A4B9-5E59C55CBE00}"/>
              </a:ext>
            </a:extLst>
          </p:cNvPr>
          <p:cNvSpPr txBox="1"/>
          <p:nvPr/>
        </p:nvSpPr>
        <p:spPr>
          <a:xfrm>
            <a:off x="7714279" y="5877413"/>
            <a:ext cx="736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00">
                <a:latin typeface="Lato Black"/>
              </a:rPr>
              <a:t>Importe saldo insoluto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A900FD1-596E-4386-AF69-14F360E5DDE4}"/>
              </a:ext>
            </a:extLst>
          </p:cNvPr>
          <p:cNvSpPr txBox="1"/>
          <p:nvPr/>
        </p:nvSpPr>
        <p:spPr>
          <a:xfrm>
            <a:off x="6560537" y="6288298"/>
            <a:ext cx="7366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00">
                <a:latin typeface="Lato Black"/>
              </a:rPr>
              <a:t>120,00.00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D5FDD59-C4F7-4CEB-B752-CAEE6DFFC26E}"/>
              </a:ext>
            </a:extLst>
          </p:cNvPr>
          <p:cNvSpPr txBox="1"/>
          <p:nvPr/>
        </p:nvSpPr>
        <p:spPr>
          <a:xfrm>
            <a:off x="7129379" y="6288298"/>
            <a:ext cx="7366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00">
                <a:latin typeface="Lato Black"/>
              </a:rPr>
              <a:t>40,000.00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4A1152D-DB24-4C23-8349-63BF4D7DB2B5}"/>
              </a:ext>
            </a:extLst>
          </p:cNvPr>
          <p:cNvSpPr txBox="1"/>
          <p:nvPr/>
        </p:nvSpPr>
        <p:spPr>
          <a:xfrm>
            <a:off x="7733709" y="6288298"/>
            <a:ext cx="7366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00">
                <a:latin typeface="Lato Black"/>
              </a:rPr>
              <a:t>80,000.00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F7A87655-499D-4096-8AD9-DEB9F8AB0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5439" y="4610060"/>
            <a:ext cx="1470735" cy="1607547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083056A7-ADA1-4D48-858B-2248F80A0D16}"/>
              </a:ext>
            </a:extLst>
          </p:cNvPr>
          <p:cNvSpPr/>
          <p:nvPr/>
        </p:nvSpPr>
        <p:spPr>
          <a:xfrm>
            <a:off x="707740" y="374831"/>
            <a:ext cx="107997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b="1" dirty="0">
                <a:solidFill>
                  <a:srgbClr val="0070C0"/>
                </a:solidFill>
                <a:latin typeface="Titillium Web" charset="0"/>
                <a:ea typeface="Titillium Web" charset="0"/>
                <a:cs typeface="Titillium Web" charset="0"/>
              </a:rPr>
              <a:t>ENTONCES; ¿ QUE DEBE CONOCER COBRANZA?</a:t>
            </a:r>
          </a:p>
        </p:txBody>
      </p:sp>
    </p:spTree>
    <p:extLst>
      <p:ext uri="{BB962C8B-B14F-4D97-AF65-F5344CB8AC3E}">
        <p14:creationId xmlns:p14="http://schemas.microsoft.com/office/powerpoint/2010/main" val="22870665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ítulo 2">
            <a:extLst>
              <a:ext uri="{FF2B5EF4-FFF2-40B4-BE49-F238E27FC236}">
                <a16:creationId xmlns:a16="http://schemas.microsoft.com/office/drawing/2014/main" id="{86167606-B066-4963-80CB-603DA1CA9959}"/>
              </a:ext>
            </a:extLst>
          </p:cNvPr>
          <p:cNvSpPr txBox="1">
            <a:spLocks/>
          </p:cNvSpPr>
          <p:nvPr/>
        </p:nvSpPr>
        <p:spPr>
          <a:xfrm>
            <a:off x="6262803" y="6263922"/>
            <a:ext cx="10515600" cy="1325563"/>
          </a:xfr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200" dirty="0">
                <a:solidFill>
                  <a:schemeClr val="tx2"/>
                </a:solidFill>
                <a:latin typeface="Lato Light" pitchFamily="34" charset="0"/>
                <a:cs typeface="+mn-cs"/>
              </a:rPr>
              <a:t>Regla 2.7.1.35 Sexto párrafo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D64ADE2-FE38-43FE-A026-27B7A5FF0380}"/>
              </a:ext>
            </a:extLst>
          </p:cNvPr>
          <p:cNvSpPr txBox="1"/>
          <p:nvPr/>
        </p:nvSpPr>
        <p:spPr>
          <a:xfrm>
            <a:off x="1050888" y="4858387"/>
            <a:ext cx="20088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>
                <a:solidFill>
                  <a:srgbClr val="FF0000"/>
                </a:solidFill>
                <a:latin typeface="Lato Black" panose="020F0A02020204030203"/>
              </a:rPr>
              <a:t>Error en el CFDI de ingreso con REP Relacionado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97250707-C96A-4A74-8633-6315C58D43BB}"/>
              </a:ext>
            </a:extLst>
          </p:cNvPr>
          <p:cNvGrpSpPr/>
          <p:nvPr/>
        </p:nvGrpSpPr>
        <p:grpSpPr>
          <a:xfrm>
            <a:off x="898241" y="1371092"/>
            <a:ext cx="2509057" cy="3410594"/>
            <a:chOff x="1794816" y="2735217"/>
            <a:chExt cx="2509057" cy="3410593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BA23643B-4FC3-428B-85B4-99BD8AFAB295}"/>
                </a:ext>
              </a:extLst>
            </p:cNvPr>
            <p:cNvGrpSpPr/>
            <p:nvPr/>
          </p:nvGrpSpPr>
          <p:grpSpPr>
            <a:xfrm>
              <a:off x="1821320" y="2735217"/>
              <a:ext cx="2261182" cy="3410593"/>
              <a:chOff x="1821320" y="2735217"/>
              <a:chExt cx="2261182" cy="3410593"/>
            </a:xfrm>
          </p:grpSpPr>
          <p:grpSp>
            <p:nvGrpSpPr>
              <p:cNvPr id="7" name="Grupo 6">
                <a:extLst>
                  <a:ext uri="{FF2B5EF4-FFF2-40B4-BE49-F238E27FC236}">
                    <a16:creationId xmlns:a16="http://schemas.microsoft.com/office/drawing/2014/main" id="{B4C92E2C-5411-4DD4-AD71-1A5B3DE3AD81}"/>
                  </a:ext>
                </a:extLst>
              </p:cNvPr>
              <p:cNvGrpSpPr/>
              <p:nvPr/>
            </p:nvGrpSpPr>
            <p:grpSpPr>
              <a:xfrm>
                <a:off x="1821320" y="2735217"/>
                <a:ext cx="2261182" cy="3410593"/>
                <a:chOff x="3075820" y="2513130"/>
                <a:chExt cx="1703297" cy="2355176"/>
              </a:xfrm>
            </p:grpSpPr>
            <p:pic>
              <p:nvPicPr>
                <p:cNvPr id="9" name="Imagen 8">
                  <a:extLst>
                    <a:ext uri="{FF2B5EF4-FFF2-40B4-BE49-F238E27FC236}">
                      <a16:creationId xmlns:a16="http://schemas.microsoft.com/office/drawing/2014/main" id="{1FB08296-6653-4422-A55A-9173BAB843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3075820" y="2513130"/>
                  <a:ext cx="1703297" cy="2355176"/>
                </a:xfrm>
                <a:prstGeom prst="rect">
                  <a:avLst/>
                </a:prstGeom>
              </p:spPr>
            </p:pic>
            <p:sp>
              <p:nvSpPr>
                <p:cNvPr id="10" name="CuadroTexto 9">
                  <a:extLst>
                    <a:ext uri="{FF2B5EF4-FFF2-40B4-BE49-F238E27FC236}">
                      <a16:creationId xmlns:a16="http://schemas.microsoft.com/office/drawing/2014/main" id="{0EDA02E5-A9A8-4E08-9333-D5FE44E66AF5}"/>
                    </a:ext>
                  </a:extLst>
                </p:cNvPr>
                <p:cNvSpPr txBox="1"/>
                <p:nvPr/>
              </p:nvSpPr>
              <p:spPr>
                <a:xfrm>
                  <a:off x="3075820" y="2643565"/>
                  <a:ext cx="837671" cy="3613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MX" sz="1400">
                      <a:solidFill>
                        <a:schemeClr val="accent1">
                          <a:lumMod val="50000"/>
                        </a:schemeClr>
                      </a:solidFill>
                      <a:latin typeface="Lato Black" panose="020F0A02020204030203"/>
                    </a:rPr>
                    <a:t>CFDI-Ingreso</a:t>
                  </a:r>
                </a:p>
                <a:p>
                  <a:r>
                    <a:rPr lang="es-MX" sz="1400">
                      <a:solidFill>
                        <a:schemeClr val="accent1">
                          <a:lumMod val="50000"/>
                        </a:schemeClr>
                      </a:solidFill>
                      <a:latin typeface="Lato Black" panose="020F0A02020204030203"/>
                    </a:rPr>
                    <a:t>Factura</a:t>
                  </a:r>
                </a:p>
              </p:txBody>
            </p:sp>
          </p:grpSp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7F945E6E-AE64-411D-A8C2-F585E5521129}"/>
                  </a:ext>
                </a:extLst>
              </p:cNvPr>
              <p:cNvSpPr txBox="1"/>
              <p:nvPr/>
            </p:nvSpPr>
            <p:spPr>
              <a:xfrm>
                <a:off x="2297613" y="5181551"/>
                <a:ext cx="15034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_tradnl" sz="1200">
                    <a:latin typeface="Lato Black" panose="020F0A02020204030203"/>
                  </a:rPr>
                  <a:t>Subtotal: 86,207.00</a:t>
                </a:r>
              </a:p>
              <a:p>
                <a:pPr algn="r"/>
                <a:r>
                  <a:rPr lang="es-ES_tradnl" sz="1200">
                    <a:latin typeface="Lato Black" panose="020F0A02020204030203"/>
                  </a:rPr>
                  <a:t>IVA: 13,793.12</a:t>
                </a:r>
              </a:p>
              <a:p>
                <a:pPr algn="r"/>
                <a:r>
                  <a:rPr lang="es-ES_tradnl" sz="1200">
                    <a:latin typeface="Lato Black" panose="020F0A02020204030203"/>
                  </a:rPr>
                  <a:t>Total: 100,000.12</a:t>
                </a:r>
              </a:p>
            </p:txBody>
          </p:sp>
        </p:grp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DC6AF4BC-1A86-4CD3-84FD-3DDF75257D28}"/>
                </a:ext>
              </a:extLst>
            </p:cNvPr>
            <p:cNvSpPr txBox="1"/>
            <p:nvPr/>
          </p:nvSpPr>
          <p:spPr>
            <a:xfrm>
              <a:off x="1794816" y="4212545"/>
              <a:ext cx="25090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000">
                  <a:latin typeface="Lato Black" panose="020F0A02020204030203"/>
                </a:rPr>
                <a:t>1 01010101 Mesa Madera $100,000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B84A6140-0A84-4009-83D2-066B6C574EC8}"/>
              </a:ext>
            </a:extLst>
          </p:cNvPr>
          <p:cNvGrpSpPr/>
          <p:nvPr/>
        </p:nvGrpSpPr>
        <p:grpSpPr>
          <a:xfrm>
            <a:off x="3671047" y="1322586"/>
            <a:ext cx="2066784" cy="3469718"/>
            <a:chOff x="4026541" y="1295401"/>
            <a:chExt cx="2066784" cy="3469717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E555A8E0-5590-4F96-B7C4-F6969D3E4EEB}"/>
                </a:ext>
              </a:extLst>
            </p:cNvPr>
            <p:cNvGrpSpPr/>
            <p:nvPr/>
          </p:nvGrpSpPr>
          <p:grpSpPr>
            <a:xfrm>
              <a:off x="4026541" y="1295401"/>
              <a:ext cx="2066784" cy="3469717"/>
              <a:chOff x="7576281" y="2260919"/>
              <a:chExt cx="1703297" cy="2355176"/>
            </a:xfrm>
          </p:grpSpPr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1F705EA6-D5D2-4904-A360-8B3463DA3A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7576281" y="2260919"/>
                <a:ext cx="1703297" cy="2355176"/>
              </a:xfrm>
              <a:prstGeom prst="rect">
                <a:avLst/>
              </a:prstGeom>
            </p:spPr>
          </p:pic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3A53E468-EDDB-46FE-B411-2587001F6114}"/>
                  </a:ext>
                </a:extLst>
              </p:cNvPr>
              <p:cNvSpPr txBox="1"/>
              <p:nvPr/>
            </p:nvSpPr>
            <p:spPr>
              <a:xfrm>
                <a:off x="7726210" y="2476420"/>
                <a:ext cx="382056" cy="2089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400">
                    <a:solidFill>
                      <a:schemeClr val="accent1">
                        <a:lumMod val="50000"/>
                      </a:schemeClr>
                    </a:solidFill>
                    <a:latin typeface="Lato Black" panose="020F0A02020204030203"/>
                  </a:rPr>
                  <a:t>REP</a:t>
                </a:r>
              </a:p>
            </p:txBody>
          </p:sp>
        </p:grp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1AFB692B-9890-4FAA-A0F5-342EC5B1528D}"/>
                </a:ext>
              </a:extLst>
            </p:cNvPr>
            <p:cNvSpPr txBox="1"/>
            <p:nvPr/>
          </p:nvSpPr>
          <p:spPr>
            <a:xfrm>
              <a:off x="4170829" y="3983437"/>
              <a:ext cx="7476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Importe saldo anterior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37AFAB1D-6203-40F6-BC1C-2DBA3C9B9BC6}"/>
                </a:ext>
              </a:extLst>
            </p:cNvPr>
            <p:cNvSpPr txBox="1"/>
            <p:nvPr/>
          </p:nvSpPr>
          <p:spPr>
            <a:xfrm>
              <a:off x="4761380" y="3986703"/>
              <a:ext cx="7134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Importe pagado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B2761874-8370-4F33-80EE-625EAC9189AA}"/>
                </a:ext>
              </a:extLst>
            </p:cNvPr>
            <p:cNvSpPr txBox="1"/>
            <p:nvPr/>
          </p:nvSpPr>
          <p:spPr>
            <a:xfrm>
              <a:off x="5324572" y="3986703"/>
              <a:ext cx="7366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Importe saldo insoluto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034B0FF3-F650-4231-99FC-9AF332B45EAD}"/>
                </a:ext>
              </a:extLst>
            </p:cNvPr>
            <p:cNvSpPr txBox="1"/>
            <p:nvPr/>
          </p:nvSpPr>
          <p:spPr>
            <a:xfrm>
              <a:off x="4170829" y="4397591"/>
              <a:ext cx="73666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120,00.00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07D91A9A-4663-4054-90E9-C6E41CF7CF0E}"/>
                </a:ext>
              </a:extLst>
            </p:cNvPr>
            <p:cNvSpPr txBox="1"/>
            <p:nvPr/>
          </p:nvSpPr>
          <p:spPr>
            <a:xfrm>
              <a:off x="4739672" y="4397589"/>
              <a:ext cx="73666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40,000.00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7934267F-FEE6-4FEA-A4F5-9D7F78EAAEBB}"/>
                </a:ext>
              </a:extLst>
            </p:cNvPr>
            <p:cNvSpPr txBox="1"/>
            <p:nvPr/>
          </p:nvSpPr>
          <p:spPr>
            <a:xfrm>
              <a:off x="5344001" y="4397591"/>
              <a:ext cx="73666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80,000.00</a:t>
              </a:r>
            </a:p>
          </p:txBody>
        </p:sp>
      </p:grpSp>
      <p:pic>
        <p:nvPicPr>
          <p:cNvPr id="21" name="Imagen 20">
            <a:extLst>
              <a:ext uri="{FF2B5EF4-FFF2-40B4-BE49-F238E27FC236}">
                <a16:creationId xmlns:a16="http://schemas.microsoft.com/office/drawing/2014/main" id="{EE33120E-098E-4165-B185-D26CADB98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50091" y="1311969"/>
            <a:ext cx="2125075" cy="3441620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0A263D0F-AAEA-48EA-9045-CF81E674967B}"/>
              </a:ext>
            </a:extLst>
          </p:cNvPr>
          <p:cNvSpPr txBox="1"/>
          <p:nvPr/>
        </p:nvSpPr>
        <p:spPr>
          <a:xfrm rot="21391546">
            <a:off x="8027612" y="1611274"/>
            <a:ext cx="1717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>
                <a:solidFill>
                  <a:schemeClr val="accent1">
                    <a:lumMod val="50000"/>
                  </a:schemeClr>
                </a:solidFill>
                <a:latin typeface="Lato Black" panose="020F0A02020204030203"/>
              </a:rPr>
              <a:t>CFDI Egreso</a:t>
            </a:r>
          </a:p>
        </p:txBody>
      </p:sp>
      <p:pic>
        <p:nvPicPr>
          <p:cNvPr id="24" name="Picture 6" descr="Resultado de imagen para error sketch icon">
            <a:extLst>
              <a:ext uri="{FF2B5EF4-FFF2-40B4-BE49-F238E27FC236}">
                <a16:creationId xmlns:a16="http://schemas.microsoft.com/office/drawing/2014/main" id="{0C1F662E-1899-46FE-BB25-E18D7D2B1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024" y="2634977"/>
            <a:ext cx="281477" cy="23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29BB7FF9-8EC9-426A-8717-B174BED7CEB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077931">
            <a:off x="2342138" y="2111223"/>
            <a:ext cx="936817" cy="1756693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8C832DD3-B595-4F4F-B736-3A3C620FCC4C}"/>
              </a:ext>
            </a:extLst>
          </p:cNvPr>
          <p:cNvSpPr txBox="1"/>
          <p:nvPr/>
        </p:nvSpPr>
        <p:spPr>
          <a:xfrm>
            <a:off x="1548597" y="3022690"/>
            <a:ext cx="1503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200">
                <a:solidFill>
                  <a:srgbClr val="FF0000"/>
                </a:solidFill>
                <a:latin typeface="Lato Black" panose="020F0A02020204030203"/>
              </a:rPr>
              <a:t>¡Error!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BB0BD8A-2631-48EB-93FB-7C0DEFAFEB6A}"/>
              </a:ext>
            </a:extLst>
          </p:cNvPr>
          <p:cNvSpPr txBox="1"/>
          <p:nvPr/>
        </p:nvSpPr>
        <p:spPr>
          <a:xfrm>
            <a:off x="1362142" y="6411560"/>
            <a:ext cx="2008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>
                <a:solidFill>
                  <a:srgbClr val="FF0000"/>
                </a:solidFill>
                <a:latin typeface="Lato Black" panose="020F0A02020204030203"/>
              </a:rPr>
              <a:t>¡No CANCELAR!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9BF726D6-D8A4-4809-ABC6-C9AC07D5F17B}"/>
              </a:ext>
            </a:extLst>
          </p:cNvPr>
          <p:cNvSpPr txBox="1"/>
          <p:nvPr/>
        </p:nvSpPr>
        <p:spPr>
          <a:xfrm>
            <a:off x="3654883" y="4792303"/>
            <a:ext cx="2008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>
                <a:solidFill>
                  <a:srgbClr val="009900"/>
                </a:solidFill>
                <a:latin typeface="Lato Black" panose="020F0A02020204030203"/>
              </a:rPr>
              <a:t>REP relacionado al CFDI Con error 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D53E2CB-F032-4D10-A7E5-79462A214D13}"/>
              </a:ext>
            </a:extLst>
          </p:cNvPr>
          <p:cNvSpPr txBox="1"/>
          <p:nvPr/>
        </p:nvSpPr>
        <p:spPr>
          <a:xfrm>
            <a:off x="8066272" y="4920110"/>
            <a:ext cx="2008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>
                <a:solidFill>
                  <a:schemeClr val="accent5">
                    <a:lumMod val="75000"/>
                  </a:schemeClr>
                </a:solidFill>
                <a:latin typeface="Lato Black" panose="020F0A02020204030203"/>
              </a:rPr>
              <a:t>Emitir CFDI Egreso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34A95297-2441-47D4-8560-AE8EB5C3C4EE}"/>
              </a:ext>
            </a:extLst>
          </p:cNvPr>
          <p:cNvSpPr txBox="1"/>
          <p:nvPr/>
        </p:nvSpPr>
        <p:spPr>
          <a:xfrm>
            <a:off x="2151445" y="5749555"/>
            <a:ext cx="51051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>
                <a:solidFill>
                  <a:schemeClr val="tx1">
                    <a:lumMod val="65000"/>
                    <a:lumOff val="35000"/>
                  </a:schemeClr>
                </a:solidFill>
                <a:latin typeface="Lato Black" panose="020F0A02020204030203"/>
              </a:rPr>
              <a:t>Proceso a aplicar </a:t>
            </a:r>
          </a:p>
          <a:p>
            <a:pPr algn="ctr"/>
            <a:r>
              <a:rPr lang="es-ES_tradnl" sz="1351">
                <a:solidFill>
                  <a:srgbClr val="FF0000"/>
                </a:solidFill>
                <a:latin typeface="Lato Black" panose="020F0A02020204030203"/>
              </a:rPr>
              <a:t>si el error no está en el RFC</a:t>
            </a:r>
            <a:r>
              <a:rPr lang="es-ES_tradnl" sz="1400">
                <a:solidFill>
                  <a:schemeClr val="tx1">
                    <a:lumMod val="65000"/>
                    <a:lumOff val="35000"/>
                  </a:schemeClr>
                </a:solidFill>
                <a:latin typeface="Lato Black" panose="020F0A02020204030203"/>
              </a:rPr>
              <a:t>,</a:t>
            </a:r>
          </a:p>
          <a:p>
            <a:pPr algn="ctr"/>
            <a:r>
              <a:rPr lang="es-ES_tradnl" sz="1400">
                <a:solidFill>
                  <a:schemeClr val="tx1">
                    <a:lumMod val="65000"/>
                    <a:lumOff val="35000"/>
                  </a:schemeClr>
                </a:solidFill>
                <a:latin typeface="Lato Black" panose="020F0A02020204030203"/>
              </a:rPr>
              <a:t> en una cantidad, por ejemplo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B51EF799-E74F-4D08-BC74-A439D6E9221F}"/>
              </a:ext>
            </a:extLst>
          </p:cNvPr>
          <p:cNvSpPr txBox="1"/>
          <p:nvPr/>
        </p:nvSpPr>
        <p:spPr>
          <a:xfrm rot="21449294">
            <a:off x="8585201" y="2738949"/>
            <a:ext cx="971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600">
                <a:solidFill>
                  <a:schemeClr val="accent1">
                    <a:lumMod val="50000"/>
                  </a:schemeClr>
                </a:solidFill>
                <a:latin typeface="Lato Black" panose="020F0A02020204030203"/>
              </a:rPr>
              <a:t>NOTA DE </a:t>
            </a:r>
          </a:p>
          <a:p>
            <a:pPr algn="ctr"/>
            <a:r>
              <a:rPr lang="es-MX" sz="1600">
                <a:solidFill>
                  <a:schemeClr val="accent1">
                    <a:lumMod val="50000"/>
                  </a:schemeClr>
                </a:solidFill>
                <a:latin typeface="Lato Black" panose="020F0A02020204030203"/>
              </a:rPr>
              <a:t>CRÉDITO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EAB6C6C7-6B4E-473E-8989-27C798CDB3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5691" y="2541703"/>
            <a:ext cx="1719008" cy="890431"/>
          </a:xfrm>
          <a:prstGeom prst="rect">
            <a:avLst/>
          </a:prstGeom>
        </p:spPr>
      </p:pic>
      <p:pic>
        <p:nvPicPr>
          <p:cNvPr id="4098" name="Picture 2" descr="Imagen relacionada">
            <a:extLst>
              <a:ext uri="{FF2B5EF4-FFF2-40B4-BE49-F238E27FC236}">
                <a16:creationId xmlns:a16="http://schemas.microsoft.com/office/drawing/2014/main" id="{F3F738F5-7F7C-42E2-9E8E-18B1087E1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101" y="5520503"/>
            <a:ext cx="929924" cy="92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DD49C6A-FA18-42C1-8A84-5B56BA52BD8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15956" y="5196729"/>
            <a:ext cx="1501752" cy="1577471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62FA7A67-1D0A-4299-95F6-E995B27B3A4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15151577">
            <a:off x="2639055" y="1039859"/>
            <a:ext cx="1604669" cy="1604669"/>
          </a:xfrm>
          <a:prstGeom prst="rect">
            <a:avLst/>
          </a:prstGeom>
        </p:spPr>
      </p:pic>
      <p:sp>
        <p:nvSpPr>
          <p:cNvPr id="36" name="Rectángulo 35">
            <a:extLst>
              <a:ext uri="{FF2B5EF4-FFF2-40B4-BE49-F238E27FC236}">
                <a16:creationId xmlns:a16="http://schemas.microsoft.com/office/drawing/2014/main" id="{05CDC6C1-F718-C842-B455-317D94BC5682}"/>
              </a:ext>
            </a:extLst>
          </p:cNvPr>
          <p:cNvSpPr/>
          <p:nvPr/>
        </p:nvSpPr>
        <p:spPr>
          <a:xfrm>
            <a:off x="707740" y="374831"/>
            <a:ext cx="107997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b="1" dirty="0">
                <a:solidFill>
                  <a:srgbClr val="0070C0"/>
                </a:solidFill>
                <a:latin typeface="Titillium Web" charset="0"/>
                <a:ea typeface="Titillium Web" charset="0"/>
                <a:cs typeface="Titillium Web" charset="0"/>
              </a:rPr>
              <a:t>ENTONCES; ¿ QUE DEBE CONOCER COBRANZA?</a:t>
            </a:r>
          </a:p>
        </p:txBody>
      </p:sp>
    </p:spTree>
    <p:extLst>
      <p:ext uri="{BB962C8B-B14F-4D97-AF65-F5344CB8AC3E}">
        <p14:creationId xmlns:p14="http://schemas.microsoft.com/office/powerpoint/2010/main" val="23189883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5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75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6" grpId="0"/>
      <p:bldP spid="27" grpId="0"/>
      <p:bldP spid="28" grpId="0"/>
      <p:bldP spid="30" grpId="0"/>
      <p:bldP spid="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ítulo 2">
            <a:extLst>
              <a:ext uri="{FF2B5EF4-FFF2-40B4-BE49-F238E27FC236}">
                <a16:creationId xmlns:a16="http://schemas.microsoft.com/office/drawing/2014/main" id="{86167606-B066-4963-80CB-603DA1CA9959}"/>
              </a:ext>
            </a:extLst>
          </p:cNvPr>
          <p:cNvSpPr txBox="1">
            <a:spLocks/>
          </p:cNvSpPr>
          <p:nvPr/>
        </p:nvSpPr>
        <p:spPr>
          <a:xfrm>
            <a:off x="4138516" y="6502557"/>
            <a:ext cx="10515600" cy="1325563"/>
          </a:xfr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200" dirty="0">
                <a:solidFill>
                  <a:schemeClr val="tx2"/>
                </a:solidFill>
                <a:latin typeface="Lato Light" pitchFamily="34" charset="0"/>
                <a:cs typeface="+mn-cs"/>
              </a:rPr>
              <a:t>Regla 2.7.1.35 Sexto párrafo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F08735E6-5C50-4C02-9DE8-DD3F99B19623}"/>
              </a:ext>
            </a:extLst>
          </p:cNvPr>
          <p:cNvSpPr txBox="1"/>
          <p:nvPr/>
        </p:nvSpPr>
        <p:spPr>
          <a:xfrm>
            <a:off x="1050888" y="4858388"/>
            <a:ext cx="2008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>
                <a:solidFill>
                  <a:srgbClr val="FF0000"/>
                </a:solidFill>
                <a:latin typeface="Lato Light"/>
              </a:rPr>
              <a:t>Error en el RFC del receptor en CFDI de ingreso con REP Relacionado</a:t>
            </a:r>
          </a:p>
        </p:txBody>
      </p:sp>
      <p:grpSp>
        <p:nvGrpSpPr>
          <p:cNvPr id="52" name="Grupo 51">
            <a:extLst>
              <a:ext uri="{FF2B5EF4-FFF2-40B4-BE49-F238E27FC236}">
                <a16:creationId xmlns:a16="http://schemas.microsoft.com/office/drawing/2014/main" id="{959116F5-350D-4B6C-BFF3-E966BFF87814}"/>
              </a:ext>
            </a:extLst>
          </p:cNvPr>
          <p:cNvGrpSpPr/>
          <p:nvPr/>
        </p:nvGrpSpPr>
        <p:grpSpPr>
          <a:xfrm>
            <a:off x="3635615" y="1312745"/>
            <a:ext cx="2066784" cy="3469718"/>
            <a:chOff x="4026541" y="1295401"/>
            <a:chExt cx="2066784" cy="3469717"/>
          </a:xfrm>
        </p:grpSpPr>
        <p:grpSp>
          <p:nvGrpSpPr>
            <p:cNvPr id="53" name="Grupo 52">
              <a:extLst>
                <a:ext uri="{FF2B5EF4-FFF2-40B4-BE49-F238E27FC236}">
                  <a16:creationId xmlns:a16="http://schemas.microsoft.com/office/drawing/2014/main" id="{7E743C20-2B49-42C2-89C8-D927BD47024D}"/>
                </a:ext>
              </a:extLst>
            </p:cNvPr>
            <p:cNvGrpSpPr/>
            <p:nvPr/>
          </p:nvGrpSpPr>
          <p:grpSpPr>
            <a:xfrm>
              <a:off x="4026541" y="1295401"/>
              <a:ext cx="2066784" cy="3469717"/>
              <a:chOff x="7576281" y="2260919"/>
              <a:chExt cx="1703297" cy="2355176"/>
            </a:xfrm>
          </p:grpSpPr>
          <p:pic>
            <p:nvPicPr>
              <p:cNvPr id="60" name="Imagen 59">
                <a:extLst>
                  <a:ext uri="{FF2B5EF4-FFF2-40B4-BE49-F238E27FC236}">
                    <a16:creationId xmlns:a16="http://schemas.microsoft.com/office/drawing/2014/main" id="{D1497402-2D10-48B2-B85E-D9E8077854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7576281" y="2260919"/>
                <a:ext cx="1703297" cy="2355176"/>
              </a:xfrm>
              <a:prstGeom prst="rect">
                <a:avLst/>
              </a:prstGeom>
            </p:spPr>
          </p:pic>
          <p:sp>
            <p:nvSpPr>
              <p:cNvPr id="61" name="CuadroTexto 60">
                <a:extLst>
                  <a:ext uri="{FF2B5EF4-FFF2-40B4-BE49-F238E27FC236}">
                    <a16:creationId xmlns:a16="http://schemas.microsoft.com/office/drawing/2014/main" id="{8C1BE99C-8868-4910-BC14-F6451D3CC4D1}"/>
                  </a:ext>
                </a:extLst>
              </p:cNvPr>
              <p:cNvSpPr txBox="1"/>
              <p:nvPr/>
            </p:nvSpPr>
            <p:spPr>
              <a:xfrm>
                <a:off x="7726211" y="2476420"/>
                <a:ext cx="382056" cy="2089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400">
                    <a:solidFill>
                      <a:schemeClr val="accent1">
                        <a:lumMod val="50000"/>
                      </a:schemeClr>
                    </a:solidFill>
                    <a:latin typeface="Lato Black" panose="020F0A02020204030203"/>
                  </a:rPr>
                  <a:t>REP</a:t>
                </a:r>
              </a:p>
            </p:txBody>
          </p:sp>
        </p:grpSp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1F40F619-0B4C-4D2B-A91F-891FF23D0711}"/>
                </a:ext>
              </a:extLst>
            </p:cNvPr>
            <p:cNvSpPr txBox="1"/>
            <p:nvPr/>
          </p:nvSpPr>
          <p:spPr>
            <a:xfrm>
              <a:off x="4170829" y="3983438"/>
              <a:ext cx="7476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Importe saldo anterior</a:t>
              </a:r>
            </a:p>
          </p:txBody>
        </p:sp>
        <p:sp>
          <p:nvSpPr>
            <p:cNvPr id="55" name="CuadroTexto 54">
              <a:extLst>
                <a:ext uri="{FF2B5EF4-FFF2-40B4-BE49-F238E27FC236}">
                  <a16:creationId xmlns:a16="http://schemas.microsoft.com/office/drawing/2014/main" id="{263DD67C-EAA9-441D-BB2B-3977FC4D9D9B}"/>
                </a:ext>
              </a:extLst>
            </p:cNvPr>
            <p:cNvSpPr txBox="1"/>
            <p:nvPr/>
          </p:nvSpPr>
          <p:spPr>
            <a:xfrm>
              <a:off x="4761380" y="3986703"/>
              <a:ext cx="7134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Importe pagado</a:t>
              </a:r>
            </a:p>
          </p:txBody>
        </p:sp>
        <p:sp>
          <p:nvSpPr>
            <p:cNvPr id="56" name="CuadroTexto 55">
              <a:extLst>
                <a:ext uri="{FF2B5EF4-FFF2-40B4-BE49-F238E27FC236}">
                  <a16:creationId xmlns:a16="http://schemas.microsoft.com/office/drawing/2014/main" id="{2D21503E-BD5D-4F2A-A5A5-989CE136919B}"/>
                </a:ext>
              </a:extLst>
            </p:cNvPr>
            <p:cNvSpPr txBox="1"/>
            <p:nvPr/>
          </p:nvSpPr>
          <p:spPr>
            <a:xfrm>
              <a:off x="5324572" y="3986703"/>
              <a:ext cx="7366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Importe saldo insoluto</a:t>
              </a:r>
            </a:p>
          </p:txBody>
        </p:sp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C3E69E9A-11C8-496B-849E-E3EAF61A24C9}"/>
                </a:ext>
              </a:extLst>
            </p:cNvPr>
            <p:cNvSpPr txBox="1"/>
            <p:nvPr/>
          </p:nvSpPr>
          <p:spPr>
            <a:xfrm>
              <a:off x="4170829" y="4397591"/>
              <a:ext cx="73666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120,00.00</a:t>
              </a:r>
            </a:p>
          </p:txBody>
        </p:sp>
        <p:sp>
          <p:nvSpPr>
            <p:cNvPr id="58" name="CuadroTexto 57">
              <a:extLst>
                <a:ext uri="{FF2B5EF4-FFF2-40B4-BE49-F238E27FC236}">
                  <a16:creationId xmlns:a16="http://schemas.microsoft.com/office/drawing/2014/main" id="{F17BDD5D-CFF8-4CF4-BF48-5C2EAD59E3E9}"/>
                </a:ext>
              </a:extLst>
            </p:cNvPr>
            <p:cNvSpPr txBox="1"/>
            <p:nvPr/>
          </p:nvSpPr>
          <p:spPr>
            <a:xfrm>
              <a:off x="4739672" y="4397591"/>
              <a:ext cx="73666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40,000.00</a:t>
              </a:r>
            </a:p>
          </p:txBody>
        </p:sp>
        <p:sp>
          <p:nvSpPr>
            <p:cNvPr id="59" name="CuadroTexto 58">
              <a:extLst>
                <a:ext uri="{FF2B5EF4-FFF2-40B4-BE49-F238E27FC236}">
                  <a16:creationId xmlns:a16="http://schemas.microsoft.com/office/drawing/2014/main" id="{3A03A181-3BA4-4532-9AA2-84F8D39AABAB}"/>
                </a:ext>
              </a:extLst>
            </p:cNvPr>
            <p:cNvSpPr txBox="1"/>
            <p:nvPr/>
          </p:nvSpPr>
          <p:spPr>
            <a:xfrm>
              <a:off x="5344001" y="4397591"/>
              <a:ext cx="73666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80,000.00</a:t>
              </a:r>
            </a:p>
          </p:txBody>
        </p:sp>
      </p:grpSp>
      <p:sp>
        <p:nvSpPr>
          <p:cNvPr id="62" name="CuadroTexto 61">
            <a:extLst>
              <a:ext uri="{FF2B5EF4-FFF2-40B4-BE49-F238E27FC236}">
                <a16:creationId xmlns:a16="http://schemas.microsoft.com/office/drawing/2014/main" id="{34BC1CB0-DC3C-4129-98D4-0E54250E638C}"/>
              </a:ext>
            </a:extLst>
          </p:cNvPr>
          <p:cNvSpPr txBox="1"/>
          <p:nvPr/>
        </p:nvSpPr>
        <p:spPr>
          <a:xfrm>
            <a:off x="3732602" y="4782462"/>
            <a:ext cx="2008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>
                <a:solidFill>
                  <a:srgbClr val="009900"/>
                </a:solidFill>
                <a:latin typeface="Lato Light"/>
              </a:rPr>
              <a:t>¡Sí puedes cancelar!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037C51F8-C25C-485C-B68C-42E627B8A528}"/>
              </a:ext>
            </a:extLst>
          </p:cNvPr>
          <p:cNvSpPr txBox="1"/>
          <p:nvPr/>
        </p:nvSpPr>
        <p:spPr>
          <a:xfrm>
            <a:off x="2676802" y="5607522"/>
            <a:ext cx="5105191" cy="73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</a:rPr>
              <a:t>Proceso a aplicar cuando </a:t>
            </a:r>
          </a:p>
          <a:p>
            <a:pPr algn="ctr"/>
            <a:r>
              <a:rPr lang="es-ES_tradnl" sz="1351">
                <a:solidFill>
                  <a:srgbClr val="FF0000"/>
                </a:solidFill>
                <a:latin typeface="Lato Light"/>
              </a:rPr>
              <a:t>existe error en el RFC </a:t>
            </a:r>
          </a:p>
          <a:p>
            <a:pPr algn="ctr"/>
            <a:r>
              <a:rPr lang="es-ES_tradnl" sz="1400">
                <a:solidFill>
                  <a:schemeClr val="tx1">
                    <a:lumMod val="65000"/>
                    <a:lumOff val="35000"/>
                  </a:schemeClr>
                </a:solidFill>
                <a:latin typeface="Lato Light"/>
              </a:rPr>
              <a:t>del CFDI ingreso</a:t>
            </a:r>
          </a:p>
        </p:txBody>
      </p:sp>
      <p:grpSp>
        <p:nvGrpSpPr>
          <p:cNvPr id="65" name="Grupo 64">
            <a:extLst>
              <a:ext uri="{FF2B5EF4-FFF2-40B4-BE49-F238E27FC236}">
                <a16:creationId xmlns:a16="http://schemas.microsoft.com/office/drawing/2014/main" id="{49E51DBE-13F7-4385-9581-EB54BF5929C7}"/>
              </a:ext>
            </a:extLst>
          </p:cNvPr>
          <p:cNvGrpSpPr/>
          <p:nvPr/>
        </p:nvGrpSpPr>
        <p:grpSpPr>
          <a:xfrm>
            <a:off x="874056" y="1371092"/>
            <a:ext cx="2509057" cy="3410594"/>
            <a:chOff x="874054" y="1371092"/>
            <a:chExt cx="2509057" cy="3410593"/>
          </a:xfrm>
        </p:grpSpPr>
        <p:grpSp>
          <p:nvGrpSpPr>
            <p:cNvPr id="66" name="Grupo 65">
              <a:extLst>
                <a:ext uri="{FF2B5EF4-FFF2-40B4-BE49-F238E27FC236}">
                  <a16:creationId xmlns:a16="http://schemas.microsoft.com/office/drawing/2014/main" id="{848D9C2F-A93B-497F-8C70-503564094799}"/>
                </a:ext>
              </a:extLst>
            </p:cNvPr>
            <p:cNvGrpSpPr/>
            <p:nvPr/>
          </p:nvGrpSpPr>
          <p:grpSpPr>
            <a:xfrm>
              <a:off x="924743" y="1371092"/>
              <a:ext cx="2261182" cy="3410593"/>
              <a:chOff x="1821320" y="2735217"/>
              <a:chExt cx="2261182" cy="3410593"/>
            </a:xfrm>
          </p:grpSpPr>
          <p:grpSp>
            <p:nvGrpSpPr>
              <p:cNvPr id="68" name="Grupo 67">
                <a:extLst>
                  <a:ext uri="{FF2B5EF4-FFF2-40B4-BE49-F238E27FC236}">
                    <a16:creationId xmlns:a16="http://schemas.microsoft.com/office/drawing/2014/main" id="{9A2A0F33-5937-46E1-BDEB-892BCB9AF9E8}"/>
                  </a:ext>
                </a:extLst>
              </p:cNvPr>
              <p:cNvGrpSpPr/>
              <p:nvPr/>
            </p:nvGrpSpPr>
            <p:grpSpPr>
              <a:xfrm>
                <a:off x="1821320" y="2735217"/>
                <a:ext cx="2261182" cy="3410593"/>
                <a:chOff x="3075820" y="2513130"/>
                <a:chExt cx="1703297" cy="2355176"/>
              </a:xfrm>
            </p:grpSpPr>
            <p:pic>
              <p:nvPicPr>
                <p:cNvPr id="70" name="Imagen 69">
                  <a:extLst>
                    <a:ext uri="{FF2B5EF4-FFF2-40B4-BE49-F238E27FC236}">
                      <a16:creationId xmlns:a16="http://schemas.microsoft.com/office/drawing/2014/main" id="{2D81C0A7-0956-4262-B63B-A6C2C35815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3075820" y="2513130"/>
                  <a:ext cx="1703297" cy="2355176"/>
                </a:xfrm>
                <a:prstGeom prst="rect">
                  <a:avLst/>
                </a:prstGeom>
              </p:spPr>
            </p:pic>
            <p:sp>
              <p:nvSpPr>
                <p:cNvPr id="71" name="CuadroTexto 70">
                  <a:extLst>
                    <a:ext uri="{FF2B5EF4-FFF2-40B4-BE49-F238E27FC236}">
                      <a16:creationId xmlns:a16="http://schemas.microsoft.com/office/drawing/2014/main" id="{BFF06615-5179-49E0-8490-32E73C6CF52E}"/>
                    </a:ext>
                  </a:extLst>
                </p:cNvPr>
                <p:cNvSpPr txBox="1"/>
                <p:nvPr/>
              </p:nvSpPr>
              <p:spPr>
                <a:xfrm>
                  <a:off x="3075820" y="2643565"/>
                  <a:ext cx="837671" cy="3613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MX" sz="1400">
                      <a:solidFill>
                        <a:schemeClr val="accent1">
                          <a:lumMod val="50000"/>
                        </a:schemeClr>
                      </a:solidFill>
                      <a:latin typeface="Lato Black" panose="020F0A02020204030203"/>
                    </a:rPr>
                    <a:t>CFDI-Ingreso</a:t>
                  </a:r>
                </a:p>
                <a:p>
                  <a:r>
                    <a:rPr lang="es-MX" sz="1400">
                      <a:solidFill>
                        <a:schemeClr val="accent1">
                          <a:lumMod val="50000"/>
                        </a:schemeClr>
                      </a:solidFill>
                      <a:latin typeface="Lato Black" panose="020F0A02020204030203"/>
                    </a:rPr>
                    <a:t>Factura</a:t>
                  </a:r>
                </a:p>
              </p:txBody>
            </p:sp>
          </p:grpSp>
          <p:sp>
            <p:nvSpPr>
              <p:cNvPr id="69" name="CuadroTexto 68">
                <a:extLst>
                  <a:ext uri="{FF2B5EF4-FFF2-40B4-BE49-F238E27FC236}">
                    <a16:creationId xmlns:a16="http://schemas.microsoft.com/office/drawing/2014/main" id="{AD3D414C-274D-42D0-AEAE-1E62422FC976}"/>
                  </a:ext>
                </a:extLst>
              </p:cNvPr>
              <p:cNvSpPr txBox="1"/>
              <p:nvPr/>
            </p:nvSpPr>
            <p:spPr>
              <a:xfrm>
                <a:off x="2297613" y="5181551"/>
                <a:ext cx="15034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_tradnl" sz="1200">
                    <a:latin typeface="Lato Black" panose="020F0A02020204030203"/>
                  </a:rPr>
                  <a:t>Subtotal: 86,207.00</a:t>
                </a:r>
              </a:p>
              <a:p>
                <a:pPr algn="r"/>
                <a:r>
                  <a:rPr lang="es-ES_tradnl" sz="1200">
                    <a:latin typeface="Lato Black" panose="020F0A02020204030203"/>
                  </a:rPr>
                  <a:t>IVA: 13,793.12</a:t>
                </a:r>
              </a:p>
              <a:p>
                <a:pPr algn="r"/>
                <a:r>
                  <a:rPr lang="es-ES_tradnl" sz="1200">
                    <a:latin typeface="Lato Black" panose="020F0A02020204030203"/>
                  </a:rPr>
                  <a:t>Total: 100,000.12</a:t>
                </a:r>
              </a:p>
            </p:txBody>
          </p:sp>
        </p:grpSp>
        <p:sp>
          <p:nvSpPr>
            <p:cNvPr id="67" name="CuadroTexto 66">
              <a:extLst>
                <a:ext uri="{FF2B5EF4-FFF2-40B4-BE49-F238E27FC236}">
                  <a16:creationId xmlns:a16="http://schemas.microsoft.com/office/drawing/2014/main" id="{51DBA484-18E5-4328-8560-F84A978F9251}"/>
                </a:ext>
              </a:extLst>
            </p:cNvPr>
            <p:cNvSpPr txBox="1"/>
            <p:nvPr/>
          </p:nvSpPr>
          <p:spPr>
            <a:xfrm>
              <a:off x="874054" y="2168878"/>
              <a:ext cx="25090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000">
                  <a:latin typeface="Lato Black" panose="020F0A02020204030203"/>
                </a:rPr>
                <a:t>RFC Receptor: SAHE780602lr8</a:t>
              </a:r>
            </a:p>
          </p:txBody>
        </p:sp>
      </p:grpSp>
      <p:pic>
        <p:nvPicPr>
          <p:cNvPr id="72" name="Imagen 71">
            <a:extLst>
              <a:ext uri="{FF2B5EF4-FFF2-40B4-BE49-F238E27FC236}">
                <a16:creationId xmlns:a16="http://schemas.microsoft.com/office/drawing/2014/main" id="{C777D2F0-0DCE-4A94-A124-9D91CE43A9C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090266">
            <a:off x="1482614" y="1289441"/>
            <a:ext cx="625929" cy="2118531"/>
          </a:xfrm>
          <a:prstGeom prst="rect">
            <a:avLst/>
          </a:prstGeom>
        </p:spPr>
      </p:pic>
      <p:sp>
        <p:nvSpPr>
          <p:cNvPr id="74" name="CuadroTexto 73">
            <a:extLst>
              <a:ext uri="{FF2B5EF4-FFF2-40B4-BE49-F238E27FC236}">
                <a16:creationId xmlns:a16="http://schemas.microsoft.com/office/drawing/2014/main" id="{3B4AB7C3-DC43-4DE6-AC0F-3A3BEE2D3AF2}"/>
              </a:ext>
            </a:extLst>
          </p:cNvPr>
          <p:cNvSpPr txBox="1"/>
          <p:nvPr/>
        </p:nvSpPr>
        <p:spPr>
          <a:xfrm>
            <a:off x="745494" y="6041498"/>
            <a:ext cx="2364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>
                <a:solidFill>
                  <a:srgbClr val="009900"/>
                </a:solidFill>
                <a:latin typeface="Lato Light"/>
              </a:rPr>
              <a:t>¡Sí puedes cancelar!</a:t>
            </a:r>
          </a:p>
        </p:txBody>
      </p:sp>
      <p:grpSp>
        <p:nvGrpSpPr>
          <p:cNvPr id="77" name="Grupo 76">
            <a:extLst>
              <a:ext uri="{FF2B5EF4-FFF2-40B4-BE49-F238E27FC236}">
                <a16:creationId xmlns:a16="http://schemas.microsoft.com/office/drawing/2014/main" id="{0E8577E1-6E19-4FE0-A73E-F3AC89D272B3}"/>
              </a:ext>
            </a:extLst>
          </p:cNvPr>
          <p:cNvGrpSpPr/>
          <p:nvPr/>
        </p:nvGrpSpPr>
        <p:grpSpPr>
          <a:xfrm>
            <a:off x="7747099" y="1588067"/>
            <a:ext cx="2261183" cy="3410593"/>
            <a:chOff x="1821320" y="2735217"/>
            <a:chExt cx="2261182" cy="3410593"/>
          </a:xfrm>
        </p:grpSpPr>
        <p:grpSp>
          <p:nvGrpSpPr>
            <p:cNvPr id="78" name="Grupo 77">
              <a:extLst>
                <a:ext uri="{FF2B5EF4-FFF2-40B4-BE49-F238E27FC236}">
                  <a16:creationId xmlns:a16="http://schemas.microsoft.com/office/drawing/2014/main" id="{7718C608-63E3-4947-8774-7C9F8324C679}"/>
                </a:ext>
              </a:extLst>
            </p:cNvPr>
            <p:cNvGrpSpPr/>
            <p:nvPr/>
          </p:nvGrpSpPr>
          <p:grpSpPr>
            <a:xfrm>
              <a:off x="1821320" y="2735217"/>
              <a:ext cx="2261182" cy="3410593"/>
              <a:chOff x="3075820" y="2513130"/>
              <a:chExt cx="1703297" cy="2355176"/>
            </a:xfrm>
          </p:grpSpPr>
          <p:pic>
            <p:nvPicPr>
              <p:cNvPr id="80" name="Imagen 79">
                <a:extLst>
                  <a:ext uri="{FF2B5EF4-FFF2-40B4-BE49-F238E27FC236}">
                    <a16:creationId xmlns:a16="http://schemas.microsoft.com/office/drawing/2014/main" id="{10B5D406-E409-4852-A6DF-86D4C7D267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3075820" y="2513130"/>
                <a:ext cx="1703297" cy="2355176"/>
              </a:xfrm>
              <a:prstGeom prst="rect">
                <a:avLst/>
              </a:prstGeom>
            </p:spPr>
          </p:pic>
          <p:sp>
            <p:nvSpPr>
              <p:cNvPr id="81" name="CuadroTexto 80">
                <a:extLst>
                  <a:ext uri="{FF2B5EF4-FFF2-40B4-BE49-F238E27FC236}">
                    <a16:creationId xmlns:a16="http://schemas.microsoft.com/office/drawing/2014/main" id="{539AF288-AFAC-46A4-A853-10C2DC2D963C}"/>
                  </a:ext>
                </a:extLst>
              </p:cNvPr>
              <p:cNvSpPr txBox="1"/>
              <p:nvPr/>
            </p:nvSpPr>
            <p:spPr>
              <a:xfrm>
                <a:off x="3338308" y="2713894"/>
                <a:ext cx="837671" cy="3613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400">
                    <a:solidFill>
                      <a:schemeClr val="accent1">
                        <a:lumMod val="50000"/>
                      </a:schemeClr>
                    </a:solidFill>
                    <a:latin typeface="Lato Black" panose="020F0A02020204030203"/>
                  </a:rPr>
                  <a:t>CFDI-Ingreso</a:t>
                </a:r>
              </a:p>
              <a:p>
                <a:r>
                  <a:rPr lang="es-MX" sz="1400">
                    <a:solidFill>
                      <a:schemeClr val="accent1">
                        <a:lumMod val="50000"/>
                      </a:schemeClr>
                    </a:solidFill>
                    <a:latin typeface="Lato Black" panose="020F0A02020204030203"/>
                  </a:rPr>
                  <a:t>Factura</a:t>
                </a:r>
              </a:p>
            </p:txBody>
          </p:sp>
        </p:grpSp>
        <p:sp>
          <p:nvSpPr>
            <p:cNvPr id="79" name="CuadroTexto 78">
              <a:extLst>
                <a:ext uri="{FF2B5EF4-FFF2-40B4-BE49-F238E27FC236}">
                  <a16:creationId xmlns:a16="http://schemas.microsoft.com/office/drawing/2014/main" id="{67F2BBF7-F288-47B8-AC3C-455B490E141A}"/>
                </a:ext>
              </a:extLst>
            </p:cNvPr>
            <p:cNvSpPr txBox="1"/>
            <p:nvPr/>
          </p:nvSpPr>
          <p:spPr>
            <a:xfrm>
              <a:off x="2297613" y="5073829"/>
              <a:ext cx="15034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1200">
                  <a:latin typeface="Lato Black" panose="020F0A02020204030203"/>
                </a:rPr>
                <a:t>Subtotal: 86,207.00</a:t>
              </a:r>
            </a:p>
            <a:p>
              <a:pPr algn="r"/>
              <a:r>
                <a:rPr lang="es-ES_tradnl" sz="1200">
                  <a:latin typeface="Lato Black" panose="020F0A02020204030203"/>
                </a:rPr>
                <a:t>IVA: 13,793.12</a:t>
              </a:r>
            </a:p>
            <a:p>
              <a:pPr algn="r"/>
              <a:r>
                <a:rPr lang="es-ES_tradnl" sz="1200">
                  <a:latin typeface="Lato Black" panose="020F0A02020204030203"/>
                </a:rPr>
                <a:t>Total: 100,000.12</a:t>
              </a:r>
            </a:p>
          </p:txBody>
        </p:sp>
      </p:grpSp>
      <p:grpSp>
        <p:nvGrpSpPr>
          <p:cNvPr id="82" name="Grupo 81">
            <a:extLst>
              <a:ext uri="{FF2B5EF4-FFF2-40B4-BE49-F238E27FC236}">
                <a16:creationId xmlns:a16="http://schemas.microsoft.com/office/drawing/2014/main" id="{73837DDE-A31A-4FB1-AD52-E20EB51689A0}"/>
              </a:ext>
            </a:extLst>
          </p:cNvPr>
          <p:cNvGrpSpPr/>
          <p:nvPr/>
        </p:nvGrpSpPr>
        <p:grpSpPr>
          <a:xfrm>
            <a:off x="9073519" y="2155794"/>
            <a:ext cx="2066784" cy="3469715"/>
            <a:chOff x="4026540" y="1295398"/>
            <a:chExt cx="2066784" cy="3469714"/>
          </a:xfrm>
        </p:grpSpPr>
        <p:grpSp>
          <p:nvGrpSpPr>
            <p:cNvPr id="83" name="Grupo 82">
              <a:extLst>
                <a:ext uri="{FF2B5EF4-FFF2-40B4-BE49-F238E27FC236}">
                  <a16:creationId xmlns:a16="http://schemas.microsoft.com/office/drawing/2014/main" id="{557AFBF3-4084-42B6-A673-EE426447D493}"/>
                </a:ext>
              </a:extLst>
            </p:cNvPr>
            <p:cNvGrpSpPr/>
            <p:nvPr/>
          </p:nvGrpSpPr>
          <p:grpSpPr>
            <a:xfrm>
              <a:off x="4026540" y="1295398"/>
              <a:ext cx="2066784" cy="3469714"/>
              <a:chOff x="7576280" y="2260919"/>
              <a:chExt cx="1703297" cy="2355176"/>
            </a:xfrm>
          </p:grpSpPr>
          <p:pic>
            <p:nvPicPr>
              <p:cNvPr id="90" name="Imagen 89">
                <a:extLst>
                  <a:ext uri="{FF2B5EF4-FFF2-40B4-BE49-F238E27FC236}">
                    <a16:creationId xmlns:a16="http://schemas.microsoft.com/office/drawing/2014/main" id="{C7E6DCF9-F180-4FC5-963B-3D4AEE9314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7576280" y="2260919"/>
                <a:ext cx="1703297" cy="2355176"/>
              </a:xfrm>
              <a:prstGeom prst="rect">
                <a:avLst/>
              </a:prstGeom>
            </p:spPr>
          </p:pic>
          <p:sp>
            <p:nvSpPr>
              <p:cNvPr id="91" name="CuadroTexto 90">
                <a:extLst>
                  <a:ext uri="{FF2B5EF4-FFF2-40B4-BE49-F238E27FC236}">
                    <a16:creationId xmlns:a16="http://schemas.microsoft.com/office/drawing/2014/main" id="{A6E790C3-4EE0-49B1-BCE8-6F047F65828C}"/>
                  </a:ext>
                </a:extLst>
              </p:cNvPr>
              <p:cNvSpPr txBox="1"/>
              <p:nvPr/>
            </p:nvSpPr>
            <p:spPr>
              <a:xfrm>
                <a:off x="8799396" y="2421520"/>
                <a:ext cx="382056" cy="2089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400">
                    <a:solidFill>
                      <a:schemeClr val="accent1">
                        <a:lumMod val="50000"/>
                      </a:schemeClr>
                    </a:solidFill>
                    <a:latin typeface="Lato Black" panose="020F0A02020204030203"/>
                  </a:rPr>
                  <a:t>REP</a:t>
                </a:r>
              </a:p>
            </p:txBody>
          </p:sp>
        </p:grpSp>
        <p:sp>
          <p:nvSpPr>
            <p:cNvPr id="84" name="CuadroTexto 83">
              <a:extLst>
                <a:ext uri="{FF2B5EF4-FFF2-40B4-BE49-F238E27FC236}">
                  <a16:creationId xmlns:a16="http://schemas.microsoft.com/office/drawing/2014/main" id="{16071AB1-C415-47B5-81B8-4BD99B276835}"/>
                </a:ext>
              </a:extLst>
            </p:cNvPr>
            <p:cNvSpPr txBox="1"/>
            <p:nvPr/>
          </p:nvSpPr>
          <p:spPr>
            <a:xfrm>
              <a:off x="4170830" y="3983437"/>
              <a:ext cx="7476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Importe saldo anterior</a:t>
              </a:r>
            </a:p>
          </p:txBody>
        </p:sp>
        <p:sp>
          <p:nvSpPr>
            <p:cNvPr id="85" name="CuadroTexto 84">
              <a:extLst>
                <a:ext uri="{FF2B5EF4-FFF2-40B4-BE49-F238E27FC236}">
                  <a16:creationId xmlns:a16="http://schemas.microsoft.com/office/drawing/2014/main" id="{86F0A0F4-31B0-4F72-957C-2BFF59732ADE}"/>
                </a:ext>
              </a:extLst>
            </p:cNvPr>
            <p:cNvSpPr txBox="1"/>
            <p:nvPr/>
          </p:nvSpPr>
          <p:spPr>
            <a:xfrm>
              <a:off x="4761379" y="3986704"/>
              <a:ext cx="7134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Importe pagado</a:t>
              </a:r>
            </a:p>
          </p:txBody>
        </p:sp>
        <p:sp>
          <p:nvSpPr>
            <p:cNvPr id="86" name="CuadroTexto 85">
              <a:extLst>
                <a:ext uri="{FF2B5EF4-FFF2-40B4-BE49-F238E27FC236}">
                  <a16:creationId xmlns:a16="http://schemas.microsoft.com/office/drawing/2014/main" id="{1FB0E583-5332-4A33-9614-05F7D3ECF737}"/>
                </a:ext>
              </a:extLst>
            </p:cNvPr>
            <p:cNvSpPr txBox="1"/>
            <p:nvPr/>
          </p:nvSpPr>
          <p:spPr>
            <a:xfrm>
              <a:off x="5324572" y="3986705"/>
              <a:ext cx="7366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Importe saldo insoluto</a:t>
              </a:r>
            </a:p>
          </p:txBody>
        </p:sp>
        <p:sp>
          <p:nvSpPr>
            <p:cNvPr id="87" name="CuadroTexto 86">
              <a:extLst>
                <a:ext uri="{FF2B5EF4-FFF2-40B4-BE49-F238E27FC236}">
                  <a16:creationId xmlns:a16="http://schemas.microsoft.com/office/drawing/2014/main" id="{B247092E-28DE-4F6B-91B0-62E0D65D43D1}"/>
                </a:ext>
              </a:extLst>
            </p:cNvPr>
            <p:cNvSpPr txBox="1"/>
            <p:nvPr/>
          </p:nvSpPr>
          <p:spPr>
            <a:xfrm>
              <a:off x="4170830" y="4397591"/>
              <a:ext cx="73666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120,00.00</a:t>
              </a:r>
            </a:p>
          </p:txBody>
        </p:sp>
        <p:sp>
          <p:nvSpPr>
            <p:cNvPr id="88" name="CuadroTexto 87">
              <a:extLst>
                <a:ext uri="{FF2B5EF4-FFF2-40B4-BE49-F238E27FC236}">
                  <a16:creationId xmlns:a16="http://schemas.microsoft.com/office/drawing/2014/main" id="{DCC835EC-3CCC-4A05-8D48-9A4C72C55A68}"/>
                </a:ext>
              </a:extLst>
            </p:cNvPr>
            <p:cNvSpPr txBox="1"/>
            <p:nvPr/>
          </p:nvSpPr>
          <p:spPr>
            <a:xfrm>
              <a:off x="4739671" y="4397591"/>
              <a:ext cx="73666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40,000.00</a:t>
              </a:r>
            </a:p>
          </p:txBody>
        </p:sp>
        <p:sp>
          <p:nvSpPr>
            <p:cNvPr id="89" name="CuadroTexto 88">
              <a:extLst>
                <a:ext uri="{FF2B5EF4-FFF2-40B4-BE49-F238E27FC236}">
                  <a16:creationId xmlns:a16="http://schemas.microsoft.com/office/drawing/2014/main" id="{74C5D1CB-E8D1-4240-9F66-D7CE8FE83EDF}"/>
                </a:ext>
              </a:extLst>
            </p:cNvPr>
            <p:cNvSpPr txBox="1"/>
            <p:nvPr/>
          </p:nvSpPr>
          <p:spPr>
            <a:xfrm>
              <a:off x="5344000" y="4397591"/>
              <a:ext cx="73666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80,000.00</a:t>
              </a:r>
            </a:p>
          </p:txBody>
        </p:sp>
      </p:grpSp>
      <p:pic>
        <p:nvPicPr>
          <p:cNvPr id="92" name="Imagen 91">
            <a:extLst>
              <a:ext uri="{FF2B5EF4-FFF2-40B4-BE49-F238E27FC236}">
                <a16:creationId xmlns:a16="http://schemas.microsoft.com/office/drawing/2014/main" id="{88288E16-99F9-4F5F-B066-4C4D4956EB2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6526193">
            <a:off x="9291230" y="1429112"/>
            <a:ext cx="1085785" cy="1085785"/>
          </a:xfrm>
          <a:prstGeom prst="rect">
            <a:avLst/>
          </a:prstGeom>
        </p:spPr>
      </p:pic>
      <p:sp>
        <p:nvSpPr>
          <p:cNvPr id="93" name="CuadroTexto 92">
            <a:extLst>
              <a:ext uri="{FF2B5EF4-FFF2-40B4-BE49-F238E27FC236}">
                <a16:creationId xmlns:a16="http://schemas.microsoft.com/office/drawing/2014/main" id="{1F5D7436-BD0E-45E5-A284-A4F3BA0925A3}"/>
              </a:ext>
            </a:extLst>
          </p:cNvPr>
          <p:cNvSpPr txBox="1"/>
          <p:nvPr/>
        </p:nvSpPr>
        <p:spPr>
          <a:xfrm>
            <a:off x="8045991" y="5789795"/>
            <a:ext cx="2364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>
                <a:solidFill>
                  <a:schemeClr val="accent6">
                    <a:lumMod val="50000"/>
                  </a:schemeClr>
                </a:solidFill>
                <a:latin typeface="Lato Light"/>
              </a:rPr>
              <a:t>Se emiten nuevamente los </a:t>
            </a:r>
            <a:r>
              <a:rPr lang="es-ES_tradnl" sz="1600" err="1">
                <a:solidFill>
                  <a:schemeClr val="accent6">
                    <a:lumMod val="50000"/>
                  </a:schemeClr>
                </a:solidFill>
                <a:latin typeface="Lato Light"/>
              </a:rPr>
              <a:t>CFDIs</a:t>
            </a:r>
            <a:r>
              <a:rPr lang="es-ES_tradnl" sz="1600">
                <a:solidFill>
                  <a:schemeClr val="accent6">
                    <a:lumMod val="50000"/>
                  </a:schemeClr>
                </a:solidFill>
                <a:latin typeface="Lato Light"/>
              </a:rPr>
              <a:t> con los datos correctos</a:t>
            </a:r>
          </a:p>
        </p:txBody>
      </p:sp>
      <p:pic>
        <p:nvPicPr>
          <p:cNvPr id="95" name="Imagen 94">
            <a:extLst>
              <a:ext uri="{FF2B5EF4-FFF2-40B4-BE49-F238E27FC236}">
                <a16:creationId xmlns:a16="http://schemas.microsoft.com/office/drawing/2014/main" id="{E199BAC7-716A-49D2-8EC7-6D5EEEC2D6E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 rot="21368650">
            <a:off x="2712031" y="1064855"/>
            <a:ext cx="1381595" cy="1381595"/>
          </a:xfrm>
          <a:prstGeom prst="rect">
            <a:avLst/>
          </a:prstGeom>
        </p:spPr>
      </p:pic>
      <p:pic>
        <p:nvPicPr>
          <p:cNvPr id="96" name="Picture 6" descr="Resultado de imagen para error sketch icon">
            <a:extLst>
              <a:ext uri="{FF2B5EF4-FFF2-40B4-BE49-F238E27FC236}">
                <a16:creationId xmlns:a16="http://schemas.microsoft.com/office/drawing/2014/main" id="{210F231C-8579-43C5-AF0D-404CA2F97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600" y="1973006"/>
            <a:ext cx="281477" cy="23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Imagen 97">
            <a:extLst>
              <a:ext uri="{FF2B5EF4-FFF2-40B4-BE49-F238E27FC236}">
                <a16:creationId xmlns:a16="http://schemas.microsoft.com/office/drawing/2014/main" id="{DEB27079-FEE4-419E-A306-C7C3DC8743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5244" y="2848147"/>
            <a:ext cx="1719008" cy="890431"/>
          </a:xfrm>
          <a:prstGeom prst="rect">
            <a:avLst/>
          </a:prstGeom>
        </p:spPr>
      </p:pic>
      <p:pic>
        <p:nvPicPr>
          <p:cNvPr id="6146" name="Picture 2" descr="Imagen relacionada">
            <a:extLst>
              <a:ext uri="{FF2B5EF4-FFF2-40B4-BE49-F238E27FC236}">
                <a16:creationId xmlns:a16="http://schemas.microsoft.com/office/drawing/2014/main" id="{DB859928-2908-413B-A6AD-4F00CB105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512" y="2160601"/>
            <a:ext cx="1564800" cy="178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Imagen relacionada">
            <a:extLst>
              <a:ext uri="{FF2B5EF4-FFF2-40B4-BE49-F238E27FC236}">
                <a16:creationId xmlns:a16="http://schemas.microsoft.com/office/drawing/2014/main" id="{3854BE7E-9D45-4709-94CA-4E9042F24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494" y="2625118"/>
            <a:ext cx="1231941" cy="14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Imagen 99">
            <a:extLst>
              <a:ext uri="{FF2B5EF4-FFF2-40B4-BE49-F238E27FC236}">
                <a16:creationId xmlns:a16="http://schemas.microsoft.com/office/drawing/2014/main" id="{13C843F7-6A29-42DB-89FF-BF81072AD28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25196" y="4781685"/>
            <a:ext cx="584232" cy="638579"/>
          </a:xfrm>
          <a:prstGeom prst="rect">
            <a:avLst/>
          </a:prstGeom>
        </p:spPr>
      </p:pic>
      <p:pic>
        <p:nvPicPr>
          <p:cNvPr id="102" name="Imagen 101">
            <a:extLst>
              <a:ext uri="{FF2B5EF4-FFF2-40B4-BE49-F238E27FC236}">
                <a16:creationId xmlns:a16="http://schemas.microsoft.com/office/drawing/2014/main" id="{A763C912-17DA-4DBF-9E0E-9E0F50EC1100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2628" y="5906873"/>
            <a:ext cx="584232" cy="638579"/>
          </a:xfrm>
          <a:prstGeom prst="rect">
            <a:avLst/>
          </a:prstGeom>
        </p:spPr>
      </p:pic>
      <p:sp>
        <p:nvSpPr>
          <p:cNvPr id="49" name="Rectángulo 48">
            <a:extLst>
              <a:ext uri="{FF2B5EF4-FFF2-40B4-BE49-F238E27FC236}">
                <a16:creationId xmlns:a16="http://schemas.microsoft.com/office/drawing/2014/main" id="{44C66197-427B-A44E-BCC4-0D643BA95748}"/>
              </a:ext>
            </a:extLst>
          </p:cNvPr>
          <p:cNvSpPr/>
          <p:nvPr/>
        </p:nvSpPr>
        <p:spPr>
          <a:xfrm>
            <a:off x="707740" y="374831"/>
            <a:ext cx="107997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b="1" dirty="0">
                <a:solidFill>
                  <a:srgbClr val="0070C0"/>
                </a:solidFill>
                <a:latin typeface="Titillium Web" charset="0"/>
                <a:ea typeface="Titillium Web" charset="0"/>
                <a:cs typeface="Titillium Web" charset="0"/>
              </a:rPr>
              <a:t>ENTONCES; ¿ QUE DEBE CONOCER COBRANZA?</a:t>
            </a:r>
          </a:p>
        </p:txBody>
      </p:sp>
    </p:spTree>
    <p:extLst>
      <p:ext uri="{BB962C8B-B14F-4D97-AF65-F5344CB8AC3E}">
        <p14:creationId xmlns:p14="http://schemas.microsoft.com/office/powerpoint/2010/main" val="34468235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6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0"/>
                            </p:stCondLst>
                            <p:childTnLst>
                              <p:par>
                                <p:cTn id="7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2" grpId="0"/>
      <p:bldP spid="74" grpId="0"/>
      <p:bldP spid="9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0153DF54-3D6D-AB4B-9AD1-B50B342C0857}"/>
              </a:ext>
            </a:extLst>
          </p:cNvPr>
          <p:cNvSpPr/>
          <p:nvPr/>
        </p:nvSpPr>
        <p:spPr>
          <a:xfrm>
            <a:off x="1050877" y="2151074"/>
            <a:ext cx="84277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s-MX" sz="3200" dirty="0">
                <a:solidFill>
                  <a:srgbClr val="4B4B57"/>
                </a:solidFill>
                <a:latin typeface="Lato"/>
              </a:rPr>
              <a:t>Problemas para vender.</a:t>
            </a:r>
          </a:p>
          <a:p>
            <a:pPr>
              <a:buFont typeface="+mj-lt"/>
              <a:buAutoNum type="arabicPeriod"/>
            </a:pPr>
            <a:r>
              <a:rPr lang="es-MX" sz="3200" dirty="0">
                <a:solidFill>
                  <a:srgbClr val="4B4B57"/>
                </a:solidFill>
                <a:latin typeface="Lato"/>
              </a:rPr>
              <a:t>Problemas para producir y operar.</a:t>
            </a:r>
          </a:p>
          <a:p>
            <a:pPr>
              <a:buFont typeface="+mj-lt"/>
              <a:buAutoNum type="arabicPeriod"/>
            </a:pPr>
            <a:r>
              <a:rPr lang="es-MX" sz="3200" dirty="0">
                <a:solidFill>
                  <a:srgbClr val="4B4B57"/>
                </a:solidFill>
                <a:latin typeface="Lato"/>
              </a:rPr>
              <a:t>Problemas para controlar.</a:t>
            </a:r>
          </a:p>
          <a:p>
            <a:pPr>
              <a:buFont typeface="+mj-lt"/>
              <a:buAutoNum type="arabicPeriod"/>
            </a:pPr>
            <a:r>
              <a:rPr lang="es-MX" sz="3200" dirty="0">
                <a:solidFill>
                  <a:srgbClr val="4B4B57"/>
                </a:solidFill>
                <a:latin typeface="Lato"/>
              </a:rPr>
              <a:t>Problemas en la planificación.</a:t>
            </a:r>
          </a:p>
          <a:p>
            <a:pPr>
              <a:buFont typeface="+mj-lt"/>
              <a:buAutoNum type="arabicPeriod"/>
            </a:pPr>
            <a:r>
              <a:rPr lang="es-MX" sz="3200" dirty="0">
                <a:solidFill>
                  <a:srgbClr val="4B4B57"/>
                </a:solidFill>
                <a:latin typeface="Lato"/>
              </a:rPr>
              <a:t>Problemas en la gestión</a:t>
            </a:r>
            <a:endParaRPr lang="es-MX" sz="3200" b="0" i="0" dirty="0">
              <a:solidFill>
                <a:srgbClr val="4B4B57"/>
              </a:solidFill>
              <a:effectLst/>
              <a:latin typeface="Lato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7DF69C4-78E2-6443-AC5C-DA6F364FD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7" y="201272"/>
            <a:ext cx="1023582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b="1" dirty="0">
                <a:solidFill>
                  <a:srgbClr val="3878C9"/>
                </a:solidFill>
                <a:latin typeface="Titillium Web" charset="0"/>
              </a:rPr>
              <a:t>Principales Causas</a:t>
            </a:r>
          </a:p>
        </p:txBody>
      </p:sp>
      <p:pic>
        <p:nvPicPr>
          <p:cNvPr id="8" name="Picture 10" descr="01">
            <a:extLst>
              <a:ext uri="{FF2B5EF4-FFF2-40B4-BE49-F238E27FC236}">
                <a16:creationId xmlns:a16="http://schemas.microsoft.com/office/drawing/2014/main" id="{CD0DD550-2BC2-234F-8498-7F51E618C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805" y="2151074"/>
            <a:ext cx="3467892" cy="231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143FC3BE-D19E-E944-A932-A54BB03A8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4920" y="5573698"/>
            <a:ext cx="10195560" cy="794745"/>
          </a:xfrm>
        </p:spPr>
        <p:txBody>
          <a:bodyPr>
            <a:normAutofit/>
          </a:bodyPr>
          <a:lstStyle/>
          <a:p>
            <a:r>
              <a:rPr lang="es-MX" sz="2400" dirty="0"/>
              <a:t>La cobranza es parte fundamental del flujo de Efectivo y del Ciclo de efectivo</a:t>
            </a:r>
            <a:endParaRPr lang="es-ES_tradnl" sz="240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CDCFE6F-B109-A043-A3FA-B6AD1951C199}"/>
              </a:ext>
            </a:extLst>
          </p:cNvPr>
          <p:cNvSpPr/>
          <p:nvPr/>
        </p:nvSpPr>
        <p:spPr>
          <a:xfrm>
            <a:off x="707740" y="1199843"/>
            <a:ext cx="10799763" cy="1144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48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ítulo 2">
            <a:extLst>
              <a:ext uri="{FF2B5EF4-FFF2-40B4-BE49-F238E27FC236}">
                <a16:creationId xmlns:a16="http://schemas.microsoft.com/office/drawing/2014/main" id="{86167606-B066-4963-80CB-603DA1CA9959}"/>
              </a:ext>
            </a:extLst>
          </p:cNvPr>
          <p:cNvSpPr txBox="1">
            <a:spLocks/>
          </p:cNvSpPr>
          <p:nvPr/>
        </p:nvSpPr>
        <p:spPr>
          <a:xfrm>
            <a:off x="5078290" y="6444790"/>
            <a:ext cx="10515600" cy="1325563"/>
          </a:xfr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200" dirty="0">
                <a:solidFill>
                  <a:schemeClr val="tx2"/>
                </a:solidFill>
                <a:latin typeface="Lato Light" pitchFamily="34" charset="0"/>
                <a:cs typeface="+mn-cs"/>
              </a:rPr>
              <a:t>Regla 2.7.1.35 Séptimo párrafo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FBDF9C9-1906-4F20-82F6-F907C29E9CBD}"/>
              </a:ext>
            </a:extLst>
          </p:cNvPr>
          <p:cNvSpPr txBox="1"/>
          <p:nvPr/>
        </p:nvSpPr>
        <p:spPr>
          <a:xfrm rot="21396822">
            <a:off x="924841" y="5118713"/>
            <a:ext cx="3465887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667">
                <a:solidFill>
                  <a:schemeClr val="accent2">
                    <a:lumMod val="75000"/>
                  </a:schemeClr>
                </a:solidFill>
                <a:latin typeface="Lato Light"/>
              </a:rPr>
              <a:t>Si existen errores en un REP y requieres cancelarlo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0722AD46-64FB-4348-9A61-1D09564D2F4D}"/>
              </a:ext>
            </a:extLst>
          </p:cNvPr>
          <p:cNvGrpSpPr/>
          <p:nvPr/>
        </p:nvGrpSpPr>
        <p:grpSpPr>
          <a:xfrm>
            <a:off x="1557461" y="1503950"/>
            <a:ext cx="2160835" cy="3469717"/>
            <a:chOff x="9902471" y="1681503"/>
            <a:chExt cx="2160834" cy="3469717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39C2E913-FAF8-46F5-829F-205ED146078A}"/>
                </a:ext>
              </a:extLst>
            </p:cNvPr>
            <p:cNvGrpSpPr/>
            <p:nvPr/>
          </p:nvGrpSpPr>
          <p:grpSpPr>
            <a:xfrm>
              <a:off x="9996521" y="1681503"/>
              <a:ext cx="2066784" cy="3469717"/>
              <a:chOff x="7576281" y="2260919"/>
              <a:chExt cx="1703297" cy="2355176"/>
            </a:xfrm>
          </p:grpSpPr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4F98CBFE-7C72-4CA3-9567-B17BFE801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7576281" y="2260919"/>
                <a:ext cx="1703297" cy="2355176"/>
              </a:xfrm>
              <a:prstGeom prst="rect">
                <a:avLst/>
              </a:prstGeom>
            </p:spPr>
          </p:pic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4E9C4269-D595-45E8-BDED-52E7FA5AD6AE}"/>
                  </a:ext>
                </a:extLst>
              </p:cNvPr>
              <p:cNvSpPr txBox="1"/>
              <p:nvPr/>
            </p:nvSpPr>
            <p:spPr>
              <a:xfrm>
                <a:off x="7696656" y="2437434"/>
                <a:ext cx="382056" cy="2089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400">
                    <a:solidFill>
                      <a:schemeClr val="accent1">
                        <a:lumMod val="50000"/>
                      </a:schemeClr>
                    </a:solidFill>
                    <a:latin typeface="Lato Black" panose="020F0A02020204030203"/>
                  </a:rPr>
                  <a:t>REP</a:t>
                </a:r>
              </a:p>
            </p:txBody>
          </p:sp>
        </p:grp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FB17BECC-760B-4C47-A227-6D1A20B90ADD}"/>
                </a:ext>
              </a:extLst>
            </p:cNvPr>
            <p:cNvSpPr txBox="1"/>
            <p:nvPr/>
          </p:nvSpPr>
          <p:spPr>
            <a:xfrm>
              <a:off x="9902471" y="4047748"/>
              <a:ext cx="20756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>
                  <a:solidFill>
                    <a:srgbClr val="33850A"/>
                  </a:solidFill>
                  <a:latin typeface="Lato Black" panose="020F0A02020204030203"/>
                </a:rPr>
                <a:t>Recibo Electrónico de Pago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3FE87DDB-36DB-4350-9A6E-3E5AC4FC1109}"/>
                </a:ext>
              </a:extLst>
            </p:cNvPr>
            <p:cNvSpPr txBox="1"/>
            <p:nvPr/>
          </p:nvSpPr>
          <p:spPr>
            <a:xfrm>
              <a:off x="9935895" y="4396388"/>
              <a:ext cx="9671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Importe saldo anterior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622D012A-DE00-411D-8645-6653C2559D3B}"/>
                </a:ext>
              </a:extLst>
            </p:cNvPr>
            <p:cNvSpPr txBox="1"/>
            <p:nvPr/>
          </p:nvSpPr>
          <p:spPr>
            <a:xfrm>
              <a:off x="10530417" y="4399655"/>
              <a:ext cx="92290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Importe pagado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996BEA85-B6B5-4146-B3E1-4A2D8B410647}"/>
                </a:ext>
              </a:extLst>
            </p:cNvPr>
            <p:cNvSpPr txBox="1"/>
            <p:nvPr/>
          </p:nvSpPr>
          <p:spPr>
            <a:xfrm>
              <a:off x="11090913" y="4399655"/>
              <a:ext cx="9529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Importe saldo insoluto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E1DD047-7DA7-4577-97AE-07B5D7BACB1F}"/>
                </a:ext>
              </a:extLst>
            </p:cNvPr>
            <p:cNvSpPr txBox="1"/>
            <p:nvPr/>
          </p:nvSpPr>
          <p:spPr>
            <a:xfrm>
              <a:off x="9937170" y="4821969"/>
              <a:ext cx="9529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0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15CC9AE5-DCC4-46F2-B701-FB96FAED8927}"/>
                </a:ext>
              </a:extLst>
            </p:cNvPr>
            <p:cNvSpPr txBox="1"/>
            <p:nvPr/>
          </p:nvSpPr>
          <p:spPr>
            <a:xfrm>
              <a:off x="10506013" y="4821969"/>
              <a:ext cx="9529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90,000.00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E58FF3E6-40AD-4531-B7D3-40474A082BD2}"/>
                </a:ext>
              </a:extLst>
            </p:cNvPr>
            <p:cNvSpPr txBox="1"/>
            <p:nvPr/>
          </p:nvSpPr>
          <p:spPr>
            <a:xfrm>
              <a:off x="11110343" y="4821969"/>
              <a:ext cx="9529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0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82D7DD89-3A18-4B44-AB17-E64B7E297BE5}"/>
              </a:ext>
            </a:extLst>
          </p:cNvPr>
          <p:cNvGrpSpPr/>
          <p:nvPr/>
        </p:nvGrpSpPr>
        <p:grpSpPr>
          <a:xfrm rot="21443627">
            <a:off x="5845117" y="1413712"/>
            <a:ext cx="2160835" cy="3469717"/>
            <a:chOff x="9902471" y="1681503"/>
            <a:chExt cx="2160834" cy="3469717"/>
          </a:xfrm>
        </p:grpSpPr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F9F25D07-CEEC-45DD-B3AC-868F2E26AA71}"/>
                </a:ext>
              </a:extLst>
            </p:cNvPr>
            <p:cNvGrpSpPr/>
            <p:nvPr/>
          </p:nvGrpSpPr>
          <p:grpSpPr>
            <a:xfrm>
              <a:off x="9996521" y="1681503"/>
              <a:ext cx="2066784" cy="3469717"/>
              <a:chOff x="7576281" y="2260919"/>
              <a:chExt cx="1703297" cy="2355176"/>
            </a:xfrm>
          </p:grpSpPr>
          <p:pic>
            <p:nvPicPr>
              <p:cNvPr id="24" name="Imagen 23">
                <a:extLst>
                  <a:ext uri="{FF2B5EF4-FFF2-40B4-BE49-F238E27FC236}">
                    <a16:creationId xmlns:a16="http://schemas.microsoft.com/office/drawing/2014/main" id="{165DA45F-F86E-4474-B57C-D1567E5517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7576281" y="2260919"/>
                <a:ext cx="1703297" cy="2355176"/>
              </a:xfrm>
              <a:prstGeom prst="rect">
                <a:avLst/>
              </a:prstGeom>
            </p:spPr>
          </p:pic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149938D2-C73C-4010-809C-7C7FCB156106}"/>
                  </a:ext>
                </a:extLst>
              </p:cNvPr>
              <p:cNvSpPr txBox="1"/>
              <p:nvPr/>
            </p:nvSpPr>
            <p:spPr>
              <a:xfrm>
                <a:off x="7759061" y="2486865"/>
                <a:ext cx="382056" cy="2089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400">
                    <a:solidFill>
                      <a:schemeClr val="accent1">
                        <a:lumMod val="50000"/>
                      </a:schemeClr>
                    </a:solidFill>
                    <a:latin typeface="Lato Black" panose="020F0A02020204030203"/>
                  </a:rPr>
                  <a:t>REP</a:t>
                </a:r>
              </a:p>
            </p:txBody>
          </p:sp>
        </p:grp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4A6751C1-67F9-41B7-BAB1-CAD193F9E968}"/>
                </a:ext>
              </a:extLst>
            </p:cNvPr>
            <p:cNvSpPr txBox="1"/>
            <p:nvPr/>
          </p:nvSpPr>
          <p:spPr>
            <a:xfrm>
              <a:off x="9902471" y="4140082"/>
              <a:ext cx="20756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>
                  <a:solidFill>
                    <a:srgbClr val="33850A"/>
                  </a:solidFill>
                  <a:latin typeface="Lato Black" panose="020F0A02020204030203"/>
                </a:rPr>
                <a:t>Recibo Electrónico de Pago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EA152382-6977-475F-8023-63F41D2A10A7}"/>
                </a:ext>
              </a:extLst>
            </p:cNvPr>
            <p:cNvSpPr txBox="1"/>
            <p:nvPr/>
          </p:nvSpPr>
          <p:spPr>
            <a:xfrm>
              <a:off x="9935895" y="4457943"/>
              <a:ext cx="9671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Importe saldo anterior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F1257038-CE48-4CBA-BB32-94492B13C01B}"/>
                </a:ext>
              </a:extLst>
            </p:cNvPr>
            <p:cNvSpPr txBox="1"/>
            <p:nvPr/>
          </p:nvSpPr>
          <p:spPr>
            <a:xfrm>
              <a:off x="10530418" y="4461211"/>
              <a:ext cx="92290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Importe pagado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338AE148-7FAD-4A2B-8D4E-22766ED9E1D0}"/>
                </a:ext>
              </a:extLst>
            </p:cNvPr>
            <p:cNvSpPr txBox="1"/>
            <p:nvPr/>
          </p:nvSpPr>
          <p:spPr>
            <a:xfrm>
              <a:off x="11090913" y="4461209"/>
              <a:ext cx="9529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Importe saldo insoluto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07F4DD34-D2B3-48CA-B293-61FA69776443}"/>
                </a:ext>
              </a:extLst>
            </p:cNvPr>
            <p:cNvSpPr txBox="1"/>
            <p:nvPr/>
          </p:nvSpPr>
          <p:spPr>
            <a:xfrm>
              <a:off x="9937170" y="4821970"/>
              <a:ext cx="9529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0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A4BA92D3-D007-4F14-A3A5-B23713554A81}"/>
                </a:ext>
              </a:extLst>
            </p:cNvPr>
            <p:cNvSpPr txBox="1"/>
            <p:nvPr/>
          </p:nvSpPr>
          <p:spPr>
            <a:xfrm>
              <a:off x="10506013" y="4821970"/>
              <a:ext cx="9529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9,000.00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1BC0E828-9769-4D1D-A798-BBD0B4E3FD60}"/>
                </a:ext>
              </a:extLst>
            </p:cNvPr>
            <p:cNvSpPr txBox="1"/>
            <p:nvPr/>
          </p:nvSpPr>
          <p:spPr>
            <a:xfrm>
              <a:off x="11110342" y="4821970"/>
              <a:ext cx="9529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0</a:t>
              </a:r>
            </a:p>
          </p:txBody>
        </p: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E90E1D5-8847-4548-B6CD-6C84CAA7384A}"/>
              </a:ext>
            </a:extLst>
          </p:cNvPr>
          <p:cNvSpPr txBox="1"/>
          <p:nvPr/>
        </p:nvSpPr>
        <p:spPr>
          <a:xfrm>
            <a:off x="6057472" y="5321002"/>
            <a:ext cx="251455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67">
                <a:solidFill>
                  <a:schemeClr val="accent6">
                    <a:lumMod val="50000"/>
                  </a:schemeClr>
                </a:solidFill>
                <a:latin typeface="Lato Light"/>
              </a:rPr>
              <a:t>¡Puedes hacerlo!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805FE803-8B44-4913-AA59-4479453C2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99764">
            <a:off x="2160602" y="4367451"/>
            <a:ext cx="900439" cy="712520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38626DAB-55D7-4097-85D9-61BB35EDF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9733" y="4430359"/>
            <a:ext cx="791145" cy="415712"/>
          </a:xfrm>
          <a:prstGeom prst="rect">
            <a:avLst/>
          </a:prstGeom>
        </p:spPr>
      </p:pic>
      <p:pic>
        <p:nvPicPr>
          <p:cNvPr id="38" name="Picture 2" descr="Imagen relacionada">
            <a:extLst>
              <a:ext uri="{FF2B5EF4-FFF2-40B4-BE49-F238E27FC236}">
                <a16:creationId xmlns:a16="http://schemas.microsoft.com/office/drawing/2014/main" id="{CD9A26D0-8C37-4864-A400-7443E1DD2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316" y="2325936"/>
            <a:ext cx="1231941" cy="14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44FBA2A8-A5D8-4C72-A6CB-FEBE4C2D40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061" y="2985150"/>
            <a:ext cx="1719008" cy="890431"/>
          </a:xfrm>
          <a:prstGeom prst="rect">
            <a:avLst/>
          </a:prstGeom>
        </p:spPr>
      </p:pic>
      <p:grpSp>
        <p:nvGrpSpPr>
          <p:cNvPr id="40" name="Grupo 39">
            <a:extLst>
              <a:ext uri="{FF2B5EF4-FFF2-40B4-BE49-F238E27FC236}">
                <a16:creationId xmlns:a16="http://schemas.microsoft.com/office/drawing/2014/main" id="{E061EB14-9B9F-4ADD-BDC2-886EBB6E9585}"/>
              </a:ext>
            </a:extLst>
          </p:cNvPr>
          <p:cNvGrpSpPr/>
          <p:nvPr/>
        </p:nvGrpSpPr>
        <p:grpSpPr>
          <a:xfrm>
            <a:off x="8043797" y="1416402"/>
            <a:ext cx="4308004" cy="3616457"/>
            <a:chOff x="6032847" y="1062301"/>
            <a:chExt cx="3231003" cy="2712343"/>
          </a:xfrm>
        </p:grpSpPr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71E4691C-F12C-4369-A73F-19DBC0C2C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2847" y="1062301"/>
              <a:ext cx="3231003" cy="2712343"/>
            </a:xfrm>
            <a:prstGeom prst="rect">
              <a:avLst/>
            </a:prstGeom>
          </p:spPr>
        </p:pic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B3484EDD-E3F8-47AC-8488-62F2BC10B5A2}"/>
                </a:ext>
              </a:extLst>
            </p:cNvPr>
            <p:cNvSpPr txBox="1"/>
            <p:nvPr/>
          </p:nvSpPr>
          <p:spPr>
            <a:xfrm>
              <a:off x="6626723" y="2007239"/>
              <a:ext cx="1999227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>
                  <a:solidFill>
                    <a:srgbClr val="0070C0"/>
                  </a:solidFill>
                  <a:latin typeface="Lato Black" panose="020F0A02020204030203"/>
                </a:rPr>
                <a:t>Siempre y cuando, lo sustituyas por otro con los datos correctos a más tardar </a:t>
              </a:r>
              <a:r>
                <a:rPr lang="es-ES_tradnl" sz="1600">
                  <a:solidFill>
                    <a:schemeClr val="accent1">
                      <a:lumMod val="50000"/>
                    </a:schemeClr>
                  </a:solidFill>
                  <a:latin typeface="Lato Black" panose="020F0A02020204030203"/>
                </a:rPr>
                <a:t>el último día del ejercicio </a:t>
              </a:r>
              <a:r>
                <a:rPr lang="es-ES_tradnl" sz="1600">
                  <a:solidFill>
                    <a:srgbClr val="0070C0"/>
                  </a:solidFill>
                  <a:latin typeface="Lato Black" panose="020F0A02020204030203"/>
                </a:rPr>
                <a:t>en que fue emitido </a:t>
              </a:r>
            </a:p>
          </p:txBody>
        </p:sp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390E79E7-EC33-EB47-B02C-8ED5E9ABAD20}"/>
              </a:ext>
            </a:extLst>
          </p:cNvPr>
          <p:cNvSpPr/>
          <p:nvPr/>
        </p:nvSpPr>
        <p:spPr>
          <a:xfrm>
            <a:off x="707740" y="374831"/>
            <a:ext cx="107997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b="1" dirty="0">
                <a:solidFill>
                  <a:srgbClr val="0070C0"/>
                </a:solidFill>
                <a:latin typeface="Titillium Web" charset="0"/>
                <a:ea typeface="Titillium Web" charset="0"/>
                <a:cs typeface="Titillium Web" charset="0"/>
              </a:rPr>
              <a:t>ENTONCES; ¿ QUE DEBE CONOCER COBRANZA?</a:t>
            </a:r>
          </a:p>
        </p:txBody>
      </p:sp>
    </p:spTree>
    <p:extLst>
      <p:ext uri="{BB962C8B-B14F-4D97-AF65-F5344CB8AC3E}">
        <p14:creationId xmlns:p14="http://schemas.microsoft.com/office/powerpoint/2010/main" val="3240963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ítulo 2">
            <a:extLst>
              <a:ext uri="{FF2B5EF4-FFF2-40B4-BE49-F238E27FC236}">
                <a16:creationId xmlns:a16="http://schemas.microsoft.com/office/drawing/2014/main" id="{86167606-B066-4963-80CB-603DA1CA9959}"/>
              </a:ext>
            </a:extLst>
          </p:cNvPr>
          <p:cNvSpPr txBox="1">
            <a:spLocks/>
          </p:cNvSpPr>
          <p:nvPr/>
        </p:nvSpPr>
        <p:spPr>
          <a:xfrm>
            <a:off x="3853374" y="5976450"/>
            <a:ext cx="10515600" cy="1325563"/>
          </a:xfr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200" dirty="0">
                <a:solidFill>
                  <a:schemeClr val="tx2"/>
                </a:solidFill>
                <a:latin typeface="Lato Light" pitchFamily="34" charset="0"/>
                <a:cs typeface="+mn-cs"/>
              </a:rPr>
              <a:t>De la Guía de Llenado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505C14F-FEC8-4F1E-9D19-D10FAFF1E146}"/>
              </a:ext>
            </a:extLst>
          </p:cNvPr>
          <p:cNvSpPr txBox="1"/>
          <p:nvPr/>
        </p:nvSpPr>
        <p:spPr>
          <a:xfrm>
            <a:off x="164051" y="5275205"/>
            <a:ext cx="34658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>
                <a:solidFill>
                  <a:schemeClr val="accent2">
                    <a:lumMod val="75000"/>
                  </a:schemeClr>
                </a:solidFill>
                <a:latin typeface="Lato Light"/>
              </a:rPr>
              <a:t>Si La CONTRAPRESTACIÓN YA ESTABA PAGADA </a:t>
            </a:r>
            <a:r>
              <a:rPr lang="es-ES_tradnl" sz="1600">
                <a:solidFill>
                  <a:schemeClr val="accent5">
                    <a:lumMod val="75000"/>
                  </a:schemeClr>
                </a:solidFill>
                <a:latin typeface="Lato Light"/>
              </a:rPr>
              <a:t>totalmente…</a:t>
            </a:r>
            <a:endParaRPr lang="es-ES_tradnl" sz="2400">
              <a:solidFill>
                <a:schemeClr val="accent5">
                  <a:lumMod val="75000"/>
                </a:schemeClr>
              </a:solidFill>
              <a:latin typeface="Lato Light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FC5E8BCC-B851-4F31-9089-D52050E77F7D}"/>
              </a:ext>
            </a:extLst>
          </p:cNvPr>
          <p:cNvGrpSpPr/>
          <p:nvPr/>
        </p:nvGrpSpPr>
        <p:grpSpPr>
          <a:xfrm>
            <a:off x="4548205" y="1485394"/>
            <a:ext cx="2160835" cy="3469717"/>
            <a:chOff x="9902471" y="1681503"/>
            <a:chExt cx="2160834" cy="3469717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A8AB9882-9FC8-42FE-AEBD-99F2282EC039}"/>
                </a:ext>
              </a:extLst>
            </p:cNvPr>
            <p:cNvGrpSpPr/>
            <p:nvPr/>
          </p:nvGrpSpPr>
          <p:grpSpPr>
            <a:xfrm>
              <a:off x="9996521" y="1681503"/>
              <a:ext cx="2066784" cy="3469717"/>
              <a:chOff x="7576281" y="2260919"/>
              <a:chExt cx="1703297" cy="2355176"/>
            </a:xfrm>
          </p:grpSpPr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746FE96B-70E1-44A2-AAB3-690C8FC49E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7576281" y="2260919"/>
                <a:ext cx="1703297" cy="2355176"/>
              </a:xfrm>
              <a:prstGeom prst="rect">
                <a:avLst/>
              </a:prstGeom>
            </p:spPr>
          </p:pic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A515FA4E-DFB9-4175-B567-392666B44AE5}"/>
                  </a:ext>
                </a:extLst>
              </p:cNvPr>
              <p:cNvSpPr txBox="1"/>
              <p:nvPr/>
            </p:nvSpPr>
            <p:spPr>
              <a:xfrm>
                <a:off x="7696656" y="2437434"/>
                <a:ext cx="382056" cy="2089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400">
                    <a:solidFill>
                      <a:schemeClr val="accent1">
                        <a:lumMod val="50000"/>
                      </a:schemeClr>
                    </a:solidFill>
                    <a:latin typeface="Lato Black" panose="020F0A02020204030203"/>
                  </a:rPr>
                  <a:t>REP</a:t>
                </a:r>
              </a:p>
            </p:txBody>
          </p:sp>
        </p:grp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C90E3614-43ED-4882-95A2-A17DFAA50D90}"/>
                </a:ext>
              </a:extLst>
            </p:cNvPr>
            <p:cNvSpPr txBox="1"/>
            <p:nvPr/>
          </p:nvSpPr>
          <p:spPr>
            <a:xfrm>
              <a:off x="9902471" y="4047748"/>
              <a:ext cx="20756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>
                  <a:solidFill>
                    <a:srgbClr val="33850A"/>
                  </a:solidFill>
                  <a:latin typeface="Lato Black" panose="020F0A02020204030203"/>
                </a:rPr>
                <a:t>Recibo Electrónico de Pago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91EF3032-416A-4892-8C9C-F5DF3E03F485}"/>
                </a:ext>
              </a:extLst>
            </p:cNvPr>
            <p:cNvSpPr txBox="1"/>
            <p:nvPr/>
          </p:nvSpPr>
          <p:spPr>
            <a:xfrm>
              <a:off x="9935895" y="4396388"/>
              <a:ext cx="9671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Importe saldo anterior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CDE053C9-E168-481E-B980-02DD4CF2C7CA}"/>
                </a:ext>
              </a:extLst>
            </p:cNvPr>
            <p:cNvSpPr txBox="1"/>
            <p:nvPr/>
          </p:nvSpPr>
          <p:spPr>
            <a:xfrm>
              <a:off x="10530417" y="4399655"/>
              <a:ext cx="92290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Importe pagado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882DAC88-C1B3-4A18-B316-907146F74C7D}"/>
                </a:ext>
              </a:extLst>
            </p:cNvPr>
            <p:cNvSpPr txBox="1"/>
            <p:nvPr/>
          </p:nvSpPr>
          <p:spPr>
            <a:xfrm>
              <a:off x="11090913" y="4399655"/>
              <a:ext cx="9529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Importe saldo insoluto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808F9E08-504D-4B8E-B894-8F89F8C9B9A2}"/>
                </a:ext>
              </a:extLst>
            </p:cNvPr>
            <p:cNvSpPr txBox="1"/>
            <p:nvPr/>
          </p:nvSpPr>
          <p:spPr>
            <a:xfrm>
              <a:off x="9937170" y="4821969"/>
              <a:ext cx="9529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00">
                  <a:latin typeface="Lato Black" panose="020F0A02020204030203"/>
                </a:rPr>
                <a:t>0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2CB2CF2-01C8-4724-A47B-D405125F1A9C}"/>
                </a:ext>
              </a:extLst>
            </p:cNvPr>
            <p:cNvSpPr txBox="1"/>
            <p:nvPr/>
          </p:nvSpPr>
          <p:spPr>
            <a:xfrm>
              <a:off x="10506013" y="4821969"/>
              <a:ext cx="9529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00">
                  <a:latin typeface="Lato Black" panose="020F0A02020204030203"/>
                </a:rPr>
                <a:t>$58,000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982F63E4-DA68-42F5-900F-22C8E13BF1BC}"/>
                </a:ext>
              </a:extLst>
            </p:cNvPr>
            <p:cNvSpPr txBox="1"/>
            <p:nvPr/>
          </p:nvSpPr>
          <p:spPr>
            <a:xfrm>
              <a:off x="11110343" y="4821969"/>
              <a:ext cx="9529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00">
                  <a:latin typeface="Lato Black" panose="020F0A02020204030203"/>
                </a:rPr>
                <a:t>0</a:t>
              </a: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6E9E75A-9FF4-46D8-A3CE-E20076CC4340}"/>
              </a:ext>
            </a:extLst>
          </p:cNvPr>
          <p:cNvSpPr txBox="1"/>
          <p:nvPr/>
        </p:nvSpPr>
        <p:spPr>
          <a:xfrm>
            <a:off x="4370953" y="5251739"/>
            <a:ext cx="2514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>
                <a:solidFill>
                  <a:srgbClr val="FF0000"/>
                </a:solidFill>
                <a:latin typeface="Lato Light"/>
              </a:rPr>
              <a:t>Y se generó un REP, este se deberá cancelar…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2BC5AB63-23CA-4854-94A3-05835F64CC40}"/>
              </a:ext>
            </a:extLst>
          </p:cNvPr>
          <p:cNvGrpSpPr/>
          <p:nvPr/>
        </p:nvGrpSpPr>
        <p:grpSpPr>
          <a:xfrm>
            <a:off x="643528" y="1584573"/>
            <a:ext cx="2509057" cy="3410594"/>
            <a:chOff x="1771464" y="2735217"/>
            <a:chExt cx="2509057" cy="3410593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F2C924D7-C602-499A-BEA1-A1D7C590E9BF}"/>
                </a:ext>
              </a:extLst>
            </p:cNvPr>
            <p:cNvGrpSpPr/>
            <p:nvPr/>
          </p:nvGrpSpPr>
          <p:grpSpPr>
            <a:xfrm>
              <a:off x="1821320" y="2735217"/>
              <a:ext cx="2261182" cy="3410593"/>
              <a:chOff x="1821320" y="2735217"/>
              <a:chExt cx="2261182" cy="3410593"/>
            </a:xfrm>
          </p:grpSpPr>
          <p:grpSp>
            <p:nvGrpSpPr>
              <p:cNvPr id="19" name="Grupo 18">
                <a:extLst>
                  <a:ext uri="{FF2B5EF4-FFF2-40B4-BE49-F238E27FC236}">
                    <a16:creationId xmlns:a16="http://schemas.microsoft.com/office/drawing/2014/main" id="{FA822E94-24A4-4DA1-9262-4C80CDFF7A48}"/>
                  </a:ext>
                </a:extLst>
              </p:cNvPr>
              <p:cNvGrpSpPr/>
              <p:nvPr/>
            </p:nvGrpSpPr>
            <p:grpSpPr>
              <a:xfrm>
                <a:off x="1821320" y="2735217"/>
                <a:ext cx="2261182" cy="3410593"/>
                <a:chOff x="3075820" y="2513130"/>
                <a:chExt cx="1703297" cy="2355176"/>
              </a:xfrm>
            </p:grpSpPr>
            <p:pic>
              <p:nvPicPr>
                <p:cNvPr id="21" name="Imagen 20">
                  <a:extLst>
                    <a:ext uri="{FF2B5EF4-FFF2-40B4-BE49-F238E27FC236}">
                      <a16:creationId xmlns:a16="http://schemas.microsoft.com/office/drawing/2014/main" id="{FBC67701-878D-499F-ADAD-BDC1678AC9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3075820" y="2513130"/>
                  <a:ext cx="1703297" cy="2355176"/>
                </a:xfrm>
                <a:prstGeom prst="rect">
                  <a:avLst/>
                </a:prstGeom>
              </p:spPr>
            </p:pic>
            <p:sp>
              <p:nvSpPr>
                <p:cNvPr id="22" name="CuadroTexto 21">
                  <a:extLst>
                    <a:ext uri="{FF2B5EF4-FFF2-40B4-BE49-F238E27FC236}">
                      <a16:creationId xmlns:a16="http://schemas.microsoft.com/office/drawing/2014/main" id="{7DC6C91C-3560-48E1-9424-D20A747E36A9}"/>
                    </a:ext>
                  </a:extLst>
                </p:cNvPr>
                <p:cNvSpPr txBox="1"/>
                <p:nvPr/>
              </p:nvSpPr>
              <p:spPr>
                <a:xfrm>
                  <a:off x="3338308" y="2713895"/>
                  <a:ext cx="837671" cy="3613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MX" sz="1400">
                      <a:solidFill>
                        <a:schemeClr val="accent1">
                          <a:lumMod val="50000"/>
                        </a:schemeClr>
                      </a:solidFill>
                      <a:latin typeface="Lato Black" panose="020F0A02020204030203"/>
                    </a:rPr>
                    <a:t>CFDI-Ingreso</a:t>
                  </a:r>
                </a:p>
                <a:p>
                  <a:r>
                    <a:rPr lang="es-MX" sz="1400">
                      <a:solidFill>
                        <a:schemeClr val="accent1">
                          <a:lumMod val="50000"/>
                        </a:schemeClr>
                      </a:solidFill>
                      <a:latin typeface="Lato Black" panose="020F0A02020204030203"/>
                    </a:rPr>
                    <a:t>Factura</a:t>
                  </a:r>
                </a:p>
              </p:txBody>
            </p:sp>
          </p:grpSp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2ABB73B9-F512-4F60-BC55-F859B802F875}"/>
                  </a:ext>
                </a:extLst>
              </p:cNvPr>
              <p:cNvSpPr txBox="1"/>
              <p:nvPr/>
            </p:nvSpPr>
            <p:spPr>
              <a:xfrm>
                <a:off x="2297613" y="5166163"/>
                <a:ext cx="15034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_tradnl" sz="1200">
                    <a:latin typeface="Lato Black" panose="020F0A02020204030203"/>
                  </a:rPr>
                  <a:t>Subtotal: $50,000</a:t>
                </a:r>
              </a:p>
              <a:p>
                <a:pPr algn="r"/>
                <a:r>
                  <a:rPr lang="es-ES_tradnl" sz="1200">
                    <a:latin typeface="Lato Black" panose="020F0A02020204030203"/>
                  </a:rPr>
                  <a:t>IVA: $8,000</a:t>
                </a:r>
              </a:p>
              <a:p>
                <a:pPr algn="r"/>
                <a:r>
                  <a:rPr lang="es-ES_tradnl" sz="1200">
                    <a:latin typeface="Lato Black" panose="020F0A02020204030203"/>
                  </a:rPr>
                  <a:t>Total: $58,000</a:t>
                </a:r>
              </a:p>
            </p:txBody>
          </p:sp>
        </p:grp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4D142E51-6EB5-4E3C-8A96-D5A70C9B1C3C}"/>
                </a:ext>
              </a:extLst>
            </p:cNvPr>
            <p:cNvSpPr txBox="1"/>
            <p:nvPr/>
          </p:nvSpPr>
          <p:spPr>
            <a:xfrm>
              <a:off x="1771464" y="4048043"/>
              <a:ext cx="25090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000">
                  <a:latin typeface="Lato Black" panose="020F0A02020204030203"/>
                </a:rPr>
                <a:t>Método de pago: Pago en una sola exhibición</a:t>
              </a:r>
            </a:p>
            <a:p>
              <a:r>
                <a:rPr lang="es-ES_tradnl" sz="1000">
                  <a:latin typeface="Lato Black" panose="020F0A02020204030203"/>
                </a:rPr>
                <a:t>Forma de pago: </a:t>
              </a:r>
            </a:p>
            <a:p>
              <a:r>
                <a:rPr lang="es-ES_tradnl" sz="1000">
                  <a:latin typeface="Lato Black" panose="020F0A02020204030203"/>
                </a:rPr>
                <a:t>03-TRANSFERENCIA ELECTRÓNICA</a:t>
              </a: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E1CF60EA-1969-46E6-A0CA-9F34507A054D}"/>
              </a:ext>
            </a:extLst>
          </p:cNvPr>
          <p:cNvGrpSpPr/>
          <p:nvPr/>
        </p:nvGrpSpPr>
        <p:grpSpPr>
          <a:xfrm>
            <a:off x="8407473" y="1371093"/>
            <a:ext cx="2160835" cy="3469718"/>
            <a:chOff x="9902471" y="1681503"/>
            <a:chExt cx="2160834" cy="3469717"/>
          </a:xfrm>
        </p:grpSpPr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40CCC6B9-74A5-4EF4-BF60-D5994EDE977E}"/>
                </a:ext>
              </a:extLst>
            </p:cNvPr>
            <p:cNvGrpSpPr/>
            <p:nvPr/>
          </p:nvGrpSpPr>
          <p:grpSpPr>
            <a:xfrm>
              <a:off x="9996521" y="1681503"/>
              <a:ext cx="2066784" cy="3469717"/>
              <a:chOff x="7576281" y="2260919"/>
              <a:chExt cx="1703297" cy="2355176"/>
            </a:xfrm>
          </p:grpSpPr>
          <p:pic>
            <p:nvPicPr>
              <p:cNvPr id="28" name="Imagen 27">
                <a:extLst>
                  <a:ext uri="{FF2B5EF4-FFF2-40B4-BE49-F238E27FC236}">
                    <a16:creationId xmlns:a16="http://schemas.microsoft.com/office/drawing/2014/main" id="{AB779358-611D-4C4F-80B7-206490BA9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7576281" y="2260919"/>
                <a:ext cx="1703297" cy="2355176"/>
              </a:xfrm>
              <a:prstGeom prst="rect">
                <a:avLst/>
              </a:prstGeom>
            </p:spPr>
          </p:pic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0AEDBAB8-22FD-4457-8C4D-914E090B9F34}"/>
                  </a:ext>
                </a:extLst>
              </p:cNvPr>
              <p:cNvSpPr txBox="1"/>
              <p:nvPr/>
            </p:nvSpPr>
            <p:spPr>
              <a:xfrm>
                <a:off x="7696656" y="2437434"/>
                <a:ext cx="382056" cy="2089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400">
                    <a:solidFill>
                      <a:schemeClr val="accent1">
                        <a:lumMod val="50000"/>
                      </a:schemeClr>
                    </a:solidFill>
                    <a:latin typeface="Lato Black" panose="020F0A02020204030203"/>
                  </a:rPr>
                  <a:t>REP</a:t>
                </a:r>
              </a:p>
            </p:txBody>
          </p:sp>
        </p:grp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7D51EAE9-00C0-4585-8E28-9D634220209F}"/>
                </a:ext>
              </a:extLst>
            </p:cNvPr>
            <p:cNvSpPr txBox="1"/>
            <p:nvPr/>
          </p:nvSpPr>
          <p:spPr>
            <a:xfrm>
              <a:off x="9902471" y="4047748"/>
              <a:ext cx="20756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>
                  <a:solidFill>
                    <a:srgbClr val="33850A"/>
                  </a:solidFill>
                  <a:latin typeface="Lato Black" panose="020F0A02020204030203"/>
                </a:rPr>
                <a:t>Recibo Electrónico de Pago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0316A0D1-CFC2-4E67-A8BE-3486544C0044}"/>
                </a:ext>
              </a:extLst>
            </p:cNvPr>
            <p:cNvSpPr txBox="1"/>
            <p:nvPr/>
          </p:nvSpPr>
          <p:spPr>
            <a:xfrm>
              <a:off x="10230867" y="4822737"/>
              <a:ext cx="17061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200">
                  <a:latin typeface="Lato Black" panose="020F0A02020204030203"/>
                </a:rPr>
                <a:t>Monto Total $1</a:t>
              </a:r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B66F07C1-9F3B-4F62-ABC7-3700CF29C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5870" y="4376693"/>
            <a:ext cx="1642127" cy="671871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8264FAA1-BC72-4ADA-9100-54EDCC15AD02}"/>
              </a:ext>
            </a:extLst>
          </p:cNvPr>
          <p:cNvSpPr txBox="1"/>
          <p:nvPr/>
        </p:nvSpPr>
        <p:spPr>
          <a:xfrm rot="21446556">
            <a:off x="8299657" y="5131637"/>
            <a:ext cx="2514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>
                <a:solidFill>
                  <a:srgbClr val="D52779"/>
                </a:solidFill>
                <a:latin typeface="Lato Light"/>
              </a:rPr>
              <a:t>Y generar un nuevo REP por $1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6FC8F3A4-33BC-42F6-BA75-C409E2199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488" y="2587643"/>
            <a:ext cx="1719008" cy="890431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72BDEDE2-3AB7-4860-B4EE-7B8830457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392" y="2846907"/>
            <a:ext cx="1719008" cy="890431"/>
          </a:xfrm>
          <a:prstGeom prst="rect">
            <a:avLst/>
          </a:prstGeom>
        </p:spPr>
      </p:pic>
      <p:pic>
        <p:nvPicPr>
          <p:cNvPr id="37" name="Picture 2" descr="Imagen relacionada">
            <a:extLst>
              <a:ext uri="{FF2B5EF4-FFF2-40B4-BE49-F238E27FC236}">
                <a16:creationId xmlns:a16="http://schemas.microsoft.com/office/drawing/2014/main" id="{2A585335-8DAB-4B3F-A71D-442060114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076" y="2249451"/>
            <a:ext cx="1231941" cy="14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2B8C8B3-89E1-4833-8398-DA6D49A9EE5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752133" y="3594393"/>
            <a:ext cx="2010644" cy="168113"/>
          </a:xfrm>
          <a:prstGeom prst="rect">
            <a:avLst/>
          </a:prstGeom>
        </p:spPr>
      </p:pic>
      <p:sp>
        <p:nvSpPr>
          <p:cNvPr id="38" name="Rectángulo 37">
            <a:extLst>
              <a:ext uri="{FF2B5EF4-FFF2-40B4-BE49-F238E27FC236}">
                <a16:creationId xmlns:a16="http://schemas.microsoft.com/office/drawing/2014/main" id="{D2A7AF08-3E59-9C4C-8AD1-8CB825C12824}"/>
              </a:ext>
            </a:extLst>
          </p:cNvPr>
          <p:cNvSpPr/>
          <p:nvPr/>
        </p:nvSpPr>
        <p:spPr>
          <a:xfrm>
            <a:off x="707740" y="390071"/>
            <a:ext cx="107997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b="1" dirty="0">
                <a:solidFill>
                  <a:srgbClr val="0070C0"/>
                </a:solidFill>
                <a:latin typeface="Titillium Web" charset="0"/>
                <a:ea typeface="Titillium Web" charset="0"/>
                <a:cs typeface="Titillium Web" charset="0"/>
              </a:rPr>
              <a:t>ENTONCES; ¿ QUE DEBE CONOCER COBRANZA?</a:t>
            </a:r>
          </a:p>
        </p:txBody>
      </p:sp>
    </p:spTree>
    <p:extLst>
      <p:ext uri="{BB962C8B-B14F-4D97-AF65-F5344CB8AC3E}">
        <p14:creationId xmlns:p14="http://schemas.microsoft.com/office/powerpoint/2010/main" val="25297975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3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n 59">
            <a:extLst>
              <a:ext uri="{FF2B5EF4-FFF2-40B4-BE49-F238E27FC236}">
                <a16:creationId xmlns:a16="http://schemas.microsoft.com/office/drawing/2014/main" id="{CFCFA0E7-7139-4E73-8880-4BEDE7B98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491" y="5351525"/>
            <a:ext cx="6479480" cy="1478592"/>
          </a:xfrm>
          <a:prstGeom prst="rect">
            <a:avLst/>
          </a:prstGeom>
        </p:spPr>
      </p:pic>
      <p:sp>
        <p:nvSpPr>
          <p:cNvPr id="43" name="Título 2">
            <a:extLst>
              <a:ext uri="{FF2B5EF4-FFF2-40B4-BE49-F238E27FC236}">
                <a16:creationId xmlns:a16="http://schemas.microsoft.com/office/drawing/2014/main" id="{86167606-B066-4963-80CB-603DA1CA9959}"/>
              </a:ext>
            </a:extLst>
          </p:cNvPr>
          <p:cNvSpPr txBox="1">
            <a:spLocks/>
          </p:cNvSpPr>
          <p:nvPr/>
        </p:nvSpPr>
        <p:spPr>
          <a:xfrm>
            <a:off x="2894763" y="378847"/>
            <a:ext cx="10515600" cy="1325563"/>
          </a:xfr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4000">
                <a:solidFill>
                  <a:schemeClr val="tx2"/>
                </a:solidFill>
                <a:latin typeface="Lato Light" pitchFamily="34" charset="0"/>
                <a:cs typeface="+mn-cs"/>
              </a:rPr>
              <a:t>Regla 2.7.1.35 Primer párrafo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CD326D3-21E1-4B77-814F-2F8CDED0197A}"/>
              </a:ext>
            </a:extLst>
          </p:cNvPr>
          <p:cNvSpPr txBox="1"/>
          <p:nvPr/>
        </p:nvSpPr>
        <p:spPr>
          <a:xfrm>
            <a:off x="268044" y="4804774"/>
            <a:ext cx="3246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>
                <a:solidFill>
                  <a:schemeClr val="accent5">
                    <a:lumMod val="75000"/>
                  </a:schemeClr>
                </a:solidFill>
                <a:latin typeface="Lato Light"/>
              </a:rPr>
              <a:t>En caso de que no se reciba el pago al momento de la emisión del CFDI se deberá seleccionar la clave 99 (por definir)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601235C-3698-4EB3-9515-58E9AC40C35D}"/>
              </a:ext>
            </a:extLst>
          </p:cNvPr>
          <p:cNvSpPr txBox="1"/>
          <p:nvPr/>
        </p:nvSpPr>
        <p:spPr>
          <a:xfrm rot="21446556">
            <a:off x="3420334" y="2841399"/>
            <a:ext cx="20762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>
                <a:solidFill>
                  <a:srgbClr val="D52779"/>
                </a:solidFill>
                <a:latin typeface="Lato Light"/>
              </a:rPr>
              <a:t>Cuando se reciba el pago total o parcial se debe emitir REP por cada pago que se reciba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4E1CB60F-0ABA-47AB-B369-F8A5DEF50E40}"/>
              </a:ext>
            </a:extLst>
          </p:cNvPr>
          <p:cNvGrpSpPr/>
          <p:nvPr/>
        </p:nvGrpSpPr>
        <p:grpSpPr>
          <a:xfrm>
            <a:off x="607704" y="1372268"/>
            <a:ext cx="2509057" cy="3410594"/>
            <a:chOff x="1821320" y="2735217"/>
            <a:chExt cx="2509057" cy="3410593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ED0972E8-BF53-4BAD-A2C4-86093B413B58}"/>
                </a:ext>
              </a:extLst>
            </p:cNvPr>
            <p:cNvGrpSpPr/>
            <p:nvPr/>
          </p:nvGrpSpPr>
          <p:grpSpPr>
            <a:xfrm>
              <a:off x="1821320" y="2735217"/>
              <a:ext cx="2261182" cy="3410593"/>
              <a:chOff x="1821320" y="2735217"/>
              <a:chExt cx="2261182" cy="3410593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ED4B315C-DF29-45BC-8D4F-CF74A4DD5DFC}"/>
                  </a:ext>
                </a:extLst>
              </p:cNvPr>
              <p:cNvGrpSpPr/>
              <p:nvPr/>
            </p:nvGrpSpPr>
            <p:grpSpPr>
              <a:xfrm>
                <a:off x="1821320" y="2735217"/>
                <a:ext cx="2261182" cy="3410593"/>
                <a:chOff x="3075820" y="2513130"/>
                <a:chExt cx="1703297" cy="2355176"/>
              </a:xfrm>
            </p:grpSpPr>
            <p:pic>
              <p:nvPicPr>
                <p:cNvPr id="10" name="Imagen 9">
                  <a:extLst>
                    <a:ext uri="{FF2B5EF4-FFF2-40B4-BE49-F238E27FC236}">
                      <a16:creationId xmlns:a16="http://schemas.microsoft.com/office/drawing/2014/main" id="{8A64306F-42B7-420F-AB81-783FFAB162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3075820" y="2513130"/>
                  <a:ext cx="1703297" cy="2355176"/>
                </a:xfrm>
                <a:prstGeom prst="rect">
                  <a:avLst/>
                </a:prstGeom>
              </p:spPr>
            </p:pic>
            <p:sp>
              <p:nvSpPr>
                <p:cNvPr id="11" name="CuadroTexto 10">
                  <a:extLst>
                    <a:ext uri="{FF2B5EF4-FFF2-40B4-BE49-F238E27FC236}">
                      <a16:creationId xmlns:a16="http://schemas.microsoft.com/office/drawing/2014/main" id="{8A794C3B-CC4A-4D86-82F6-6E9370AA0103}"/>
                    </a:ext>
                  </a:extLst>
                </p:cNvPr>
                <p:cNvSpPr txBox="1"/>
                <p:nvPr/>
              </p:nvSpPr>
              <p:spPr>
                <a:xfrm>
                  <a:off x="3075820" y="2643565"/>
                  <a:ext cx="837671" cy="3613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MX" sz="1400">
                      <a:solidFill>
                        <a:schemeClr val="accent1">
                          <a:lumMod val="50000"/>
                        </a:schemeClr>
                      </a:solidFill>
                      <a:latin typeface="Lato Black" panose="020F0A02020204030203"/>
                    </a:rPr>
                    <a:t>CFDI-Ingreso</a:t>
                  </a:r>
                </a:p>
                <a:p>
                  <a:r>
                    <a:rPr lang="es-MX" sz="1400">
                      <a:solidFill>
                        <a:schemeClr val="accent1">
                          <a:lumMod val="50000"/>
                        </a:schemeClr>
                      </a:solidFill>
                      <a:latin typeface="Lato Black" panose="020F0A02020204030203"/>
                    </a:rPr>
                    <a:t>Factura</a:t>
                  </a:r>
                </a:p>
              </p:txBody>
            </p:sp>
          </p:grpSp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C5D0F1FD-50C4-44C8-A188-71ADBAE9BA93}"/>
                  </a:ext>
                </a:extLst>
              </p:cNvPr>
              <p:cNvSpPr txBox="1"/>
              <p:nvPr/>
            </p:nvSpPr>
            <p:spPr>
              <a:xfrm>
                <a:off x="2297613" y="5181551"/>
                <a:ext cx="15034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_tradnl" sz="1200">
                    <a:latin typeface="Lato Black" panose="020F0A02020204030203"/>
                  </a:rPr>
                  <a:t>Subtotal: 86,207.00</a:t>
                </a:r>
              </a:p>
              <a:p>
                <a:pPr algn="r"/>
                <a:r>
                  <a:rPr lang="es-ES_tradnl" sz="1200">
                    <a:latin typeface="Lato Black" panose="020F0A02020204030203"/>
                  </a:rPr>
                  <a:t>IVA: 13,793.12</a:t>
                </a:r>
              </a:p>
              <a:p>
                <a:pPr algn="r"/>
                <a:r>
                  <a:rPr lang="es-ES_tradnl" sz="1200">
                    <a:latin typeface="Lato Black" panose="020F0A02020204030203"/>
                  </a:rPr>
                  <a:t>Total: 100,000.12</a:t>
                </a:r>
              </a:p>
            </p:txBody>
          </p:sp>
        </p:grp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1A352E06-01F3-409E-B7DD-9425DB2B6949}"/>
                </a:ext>
              </a:extLst>
            </p:cNvPr>
            <p:cNvSpPr txBox="1"/>
            <p:nvPr/>
          </p:nvSpPr>
          <p:spPr>
            <a:xfrm>
              <a:off x="1821320" y="3751451"/>
              <a:ext cx="25090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000">
                  <a:latin typeface="Lato Black" panose="020F0A02020204030203"/>
                </a:rPr>
                <a:t>Método de pago: </a:t>
              </a:r>
            </a:p>
            <a:p>
              <a:r>
                <a:rPr lang="es-ES_tradnl" sz="1000">
                  <a:latin typeface="Lato Black" panose="020F0A02020204030203"/>
                </a:rPr>
                <a:t>PPD pago en Parcialidades o diferido}</a:t>
              </a:r>
            </a:p>
            <a:p>
              <a:endParaRPr lang="es-ES_tradnl" sz="1000">
                <a:latin typeface="Lato Black" panose="020F0A02020204030203"/>
              </a:endParaRPr>
            </a:p>
            <a:p>
              <a:endParaRPr lang="es-ES_tradnl" sz="1000">
                <a:latin typeface="Lato Black" panose="020F0A02020204030203"/>
              </a:endParaRPr>
            </a:p>
            <a:p>
              <a:r>
                <a:rPr lang="es-ES_tradnl" sz="1000">
                  <a:latin typeface="Lato Black" panose="020F0A02020204030203"/>
                </a:rPr>
                <a:t>Forma de pago: </a:t>
              </a:r>
            </a:p>
            <a:p>
              <a:r>
                <a:rPr lang="es-ES_tradnl" sz="1000">
                  <a:latin typeface="Lato Black" panose="020F0A02020204030203"/>
                </a:rPr>
                <a:t>99-Por definir</a:t>
              </a:r>
            </a:p>
          </p:txBody>
        </p: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62536BCD-0823-4086-B895-9DBE64E4B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9989">
            <a:off x="300307" y="2865620"/>
            <a:ext cx="1749279" cy="97610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633E82F-4A2A-419F-B7EE-6018FDC1C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52942" y="2252051"/>
            <a:ext cx="3099463" cy="689871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DFC2AA8B-39B2-4F0A-8B95-AF4D610D49D7}"/>
              </a:ext>
            </a:extLst>
          </p:cNvPr>
          <p:cNvGrpSpPr/>
          <p:nvPr/>
        </p:nvGrpSpPr>
        <p:grpSpPr>
          <a:xfrm>
            <a:off x="6773783" y="957397"/>
            <a:ext cx="2007789" cy="2537384"/>
            <a:chOff x="4026541" y="1295401"/>
            <a:chExt cx="2066784" cy="3469717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1E98C2CC-179F-4441-8E5C-E61ABD60E416}"/>
                </a:ext>
              </a:extLst>
            </p:cNvPr>
            <p:cNvGrpSpPr/>
            <p:nvPr/>
          </p:nvGrpSpPr>
          <p:grpSpPr>
            <a:xfrm>
              <a:off x="4026541" y="1295401"/>
              <a:ext cx="2066784" cy="3469717"/>
              <a:chOff x="7576281" y="2260919"/>
              <a:chExt cx="1703297" cy="2355176"/>
            </a:xfrm>
          </p:grpSpPr>
          <p:pic>
            <p:nvPicPr>
              <p:cNvPr id="22" name="Imagen 21">
                <a:extLst>
                  <a:ext uri="{FF2B5EF4-FFF2-40B4-BE49-F238E27FC236}">
                    <a16:creationId xmlns:a16="http://schemas.microsoft.com/office/drawing/2014/main" id="{1711ED3D-2F59-47FF-A5D7-DB41794D87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7576281" y="2260919"/>
                <a:ext cx="1703297" cy="2355176"/>
              </a:xfrm>
              <a:prstGeom prst="rect">
                <a:avLst/>
              </a:prstGeom>
            </p:spPr>
          </p:pic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149F8C9B-6BD0-4504-90C6-B31E7F3FEEE4}"/>
                  </a:ext>
                </a:extLst>
              </p:cNvPr>
              <p:cNvSpPr txBox="1"/>
              <p:nvPr/>
            </p:nvSpPr>
            <p:spPr>
              <a:xfrm>
                <a:off x="7719631" y="2434200"/>
                <a:ext cx="393282" cy="285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400">
                    <a:solidFill>
                      <a:schemeClr val="accent1">
                        <a:lumMod val="50000"/>
                      </a:schemeClr>
                    </a:solidFill>
                    <a:latin typeface="Lato Black" panose="020F0A02020204030203"/>
                  </a:rPr>
                  <a:t>REP</a:t>
                </a:r>
              </a:p>
            </p:txBody>
          </p:sp>
        </p:grp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3EAE3138-386F-47C2-9DAC-F37CA13A795B}"/>
                </a:ext>
              </a:extLst>
            </p:cNvPr>
            <p:cNvSpPr txBox="1"/>
            <p:nvPr/>
          </p:nvSpPr>
          <p:spPr>
            <a:xfrm>
              <a:off x="4170829" y="3759428"/>
              <a:ext cx="747638" cy="63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Importe saldo anterior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CC71EA39-46EE-422A-B543-B4BAFB87E4B7}"/>
                </a:ext>
              </a:extLst>
            </p:cNvPr>
            <p:cNvSpPr txBox="1"/>
            <p:nvPr/>
          </p:nvSpPr>
          <p:spPr>
            <a:xfrm>
              <a:off x="4761379" y="3785313"/>
              <a:ext cx="713430" cy="462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Importe pagado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853543DB-A247-438C-98AD-FEE02E0A82AF}"/>
                </a:ext>
              </a:extLst>
            </p:cNvPr>
            <p:cNvSpPr txBox="1"/>
            <p:nvPr/>
          </p:nvSpPr>
          <p:spPr>
            <a:xfrm>
              <a:off x="5324572" y="3762694"/>
              <a:ext cx="736663" cy="63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Importe saldo insoluto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512B4B06-47A8-49E2-A10C-763B5FA8CB47}"/>
                </a:ext>
              </a:extLst>
            </p:cNvPr>
            <p:cNvSpPr txBox="1"/>
            <p:nvPr/>
          </p:nvSpPr>
          <p:spPr>
            <a:xfrm>
              <a:off x="4170829" y="4352358"/>
              <a:ext cx="736663" cy="294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100,00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221F6B62-658E-45AE-BC95-042CEB263B94}"/>
                </a:ext>
              </a:extLst>
            </p:cNvPr>
            <p:cNvSpPr txBox="1"/>
            <p:nvPr/>
          </p:nvSpPr>
          <p:spPr>
            <a:xfrm>
              <a:off x="4739671" y="4352357"/>
              <a:ext cx="736663" cy="294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100,000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913075D5-CFA8-4C88-91D4-08CAD016FDD5}"/>
                </a:ext>
              </a:extLst>
            </p:cNvPr>
            <p:cNvSpPr txBox="1"/>
            <p:nvPr/>
          </p:nvSpPr>
          <p:spPr>
            <a:xfrm>
              <a:off x="5344002" y="4352354"/>
              <a:ext cx="736663" cy="294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0</a:t>
              </a: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8A050863-BBF8-4BED-B008-B7321DA3450F}"/>
              </a:ext>
            </a:extLst>
          </p:cNvPr>
          <p:cNvGrpSpPr/>
          <p:nvPr/>
        </p:nvGrpSpPr>
        <p:grpSpPr>
          <a:xfrm>
            <a:off x="6232990" y="3934716"/>
            <a:ext cx="2007789" cy="2537384"/>
            <a:chOff x="4026543" y="1295401"/>
            <a:chExt cx="2066784" cy="3469717"/>
          </a:xfrm>
        </p:grpSpPr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8B3B5C6A-0B02-45A9-A013-74038149FFA5}"/>
                </a:ext>
              </a:extLst>
            </p:cNvPr>
            <p:cNvGrpSpPr/>
            <p:nvPr/>
          </p:nvGrpSpPr>
          <p:grpSpPr>
            <a:xfrm>
              <a:off x="4026543" y="1295401"/>
              <a:ext cx="2066784" cy="3469717"/>
              <a:chOff x="7576283" y="2260919"/>
              <a:chExt cx="1703297" cy="2355176"/>
            </a:xfrm>
          </p:grpSpPr>
          <p:pic>
            <p:nvPicPr>
              <p:cNvPr id="32" name="Imagen 31">
                <a:extLst>
                  <a:ext uri="{FF2B5EF4-FFF2-40B4-BE49-F238E27FC236}">
                    <a16:creationId xmlns:a16="http://schemas.microsoft.com/office/drawing/2014/main" id="{648CE163-5D02-4D69-812D-98EAFDE38B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7576283" y="2260919"/>
                <a:ext cx="1703297" cy="2355176"/>
              </a:xfrm>
              <a:prstGeom prst="rect">
                <a:avLst/>
              </a:prstGeom>
            </p:spPr>
          </p:pic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A793E81D-A780-4BE1-9875-4072C78EE294}"/>
                  </a:ext>
                </a:extLst>
              </p:cNvPr>
              <p:cNvSpPr txBox="1"/>
              <p:nvPr/>
            </p:nvSpPr>
            <p:spPr>
              <a:xfrm>
                <a:off x="7696655" y="2437434"/>
                <a:ext cx="393282" cy="285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400">
                    <a:solidFill>
                      <a:schemeClr val="accent1">
                        <a:lumMod val="50000"/>
                      </a:schemeClr>
                    </a:solidFill>
                    <a:latin typeface="Lato Black" panose="020F0A02020204030203"/>
                  </a:rPr>
                  <a:t>REP</a:t>
                </a:r>
              </a:p>
            </p:txBody>
          </p:sp>
        </p:grp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E56C93BC-839F-44EA-A6D1-05B0668017EA}"/>
                </a:ext>
              </a:extLst>
            </p:cNvPr>
            <p:cNvSpPr txBox="1"/>
            <p:nvPr/>
          </p:nvSpPr>
          <p:spPr>
            <a:xfrm>
              <a:off x="4170830" y="3865289"/>
              <a:ext cx="747638" cy="63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Importe saldo anterior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0D462217-184D-4A20-8F3B-BA3C06E506E6}"/>
                </a:ext>
              </a:extLst>
            </p:cNvPr>
            <p:cNvSpPr txBox="1"/>
            <p:nvPr/>
          </p:nvSpPr>
          <p:spPr>
            <a:xfrm>
              <a:off x="4761380" y="3868554"/>
              <a:ext cx="713430" cy="462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Importe pagado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66C6D86-2B81-45AA-AA3F-0AAAFCBF5F4C}"/>
                </a:ext>
              </a:extLst>
            </p:cNvPr>
            <p:cNvSpPr txBox="1"/>
            <p:nvPr/>
          </p:nvSpPr>
          <p:spPr>
            <a:xfrm>
              <a:off x="5324572" y="3868554"/>
              <a:ext cx="736663" cy="63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Importe saldo insoluto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350668E6-8EA4-4FF8-B8F6-7788C4290D51}"/>
                </a:ext>
              </a:extLst>
            </p:cNvPr>
            <p:cNvSpPr txBox="1"/>
            <p:nvPr/>
          </p:nvSpPr>
          <p:spPr>
            <a:xfrm>
              <a:off x="4170830" y="4412979"/>
              <a:ext cx="736663" cy="294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100,00.00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FF34B6A-A56A-4D86-9489-C059A963ACF0}"/>
                </a:ext>
              </a:extLst>
            </p:cNvPr>
            <p:cNvSpPr txBox="1"/>
            <p:nvPr/>
          </p:nvSpPr>
          <p:spPr>
            <a:xfrm>
              <a:off x="4739672" y="4412979"/>
              <a:ext cx="736663" cy="294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60,000.00</a:t>
              </a: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BCBEF5D7-762C-4047-9577-E44622ED6AC3}"/>
                </a:ext>
              </a:extLst>
            </p:cNvPr>
            <p:cNvSpPr txBox="1"/>
            <p:nvPr/>
          </p:nvSpPr>
          <p:spPr>
            <a:xfrm>
              <a:off x="5344001" y="4412979"/>
              <a:ext cx="736663" cy="294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40,000</a:t>
              </a:r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C125DFA8-ED95-4622-AFC8-F0A43FD9D223}"/>
              </a:ext>
            </a:extLst>
          </p:cNvPr>
          <p:cNvGrpSpPr/>
          <p:nvPr/>
        </p:nvGrpSpPr>
        <p:grpSpPr>
          <a:xfrm>
            <a:off x="8660040" y="3961729"/>
            <a:ext cx="2007789" cy="2537384"/>
            <a:chOff x="4026541" y="1295401"/>
            <a:chExt cx="2066784" cy="3469717"/>
          </a:xfrm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3D86476B-3E70-4CF9-8F9B-845980319241}"/>
                </a:ext>
              </a:extLst>
            </p:cNvPr>
            <p:cNvGrpSpPr/>
            <p:nvPr/>
          </p:nvGrpSpPr>
          <p:grpSpPr>
            <a:xfrm>
              <a:off x="4026541" y="1295401"/>
              <a:ext cx="2066784" cy="3469717"/>
              <a:chOff x="7576281" y="2260919"/>
              <a:chExt cx="1703297" cy="2355176"/>
            </a:xfrm>
          </p:grpSpPr>
          <p:pic>
            <p:nvPicPr>
              <p:cNvPr id="42" name="Imagen 41">
                <a:extLst>
                  <a:ext uri="{FF2B5EF4-FFF2-40B4-BE49-F238E27FC236}">
                    <a16:creationId xmlns:a16="http://schemas.microsoft.com/office/drawing/2014/main" id="{08C5984C-1485-42BC-B864-D0016A22FA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7576281" y="2260919"/>
                <a:ext cx="1703297" cy="2355176"/>
              </a:xfrm>
              <a:prstGeom prst="rect">
                <a:avLst/>
              </a:prstGeom>
            </p:spPr>
          </p:pic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E8262A40-25F2-48F4-920E-773BF2716547}"/>
                  </a:ext>
                </a:extLst>
              </p:cNvPr>
              <p:cNvSpPr txBox="1"/>
              <p:nvPr/>
            </p:nvSpPr>
            <p:spPr>
              <a:xfrm>
                <a:off x="7696655" y="2437434"/>
                <a:ext cx="393282" cy="285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400">
                    <a:solidFill>
                      <a:schemeClr val="accent1">
                        <a:lumMod val="50000"/>
                      </a:schemeClr>
                    </a:solidFill>
                    <a:latin typeface="Lato Black" panose="020F0A02020204030203"/>
                  </a:rPr>
                  <a:t>REP</a:t>
                </a:r>
              </a:p>
            </p:txBody>
          </p:sp>
        </p:grp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70699BA4-9005-4CF0-A4D7-5CD88DFB5324}"/>
                </a:ext>
              </a:extLst>
            </p:cNvPr>
            <p:cNvSpPr txBox="1"/>
            <p:nvPr/>
          </p:nvSpPr>
          <p:spPr>
            <a:xfrm>
              <a:off x="4170829" y="3865289"/>
              <a:ext cx="747638" cy="63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Importe saldo anterior</a:t>
              </a:r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824F6FA6-D118-458A-89E1-4983DD46AEEC}"/>
                </a:ext>
              </a:extLst>
            </p:cNvPr>
            <p:cNvSpPr txBox="1"/>
            <p:nvPr/>
          </p:nvSpPr>
          <p:spPr>
            <a:xfrm>
              <a:off x="4761379" y="3868554"/>
              <a:ext cx="713430" cy="462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Importe pagado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109D7E52-08DD-42ED-BD0F-361A7C7FE7DC}"/>
                </a:ext>
              </a:extLst>
            </p:cNvPr>
            <p:cNvSpPr txBox="1"/>
            <p:nvPr/>
          </p:nvSpPr>
          <p:spPr>
            <a:xfrm>
              <a:off x="5324572" y="3868554"/>
              <a:ext cx="736663" cy="631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Importe saldo insoluto</a:t>
              </a: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B572995F-4723-499C-893B-44164556167E}"/>
                </a:ext>
              </a:extLst>
            </p:cNvPr>
            <p:cNvSpPr txBox="1"/>
            <p:nvPr/>
          </p:nvSpPr>
          <p:spPr>
            <a:xfrm>
              <a:off x="4170829" y="4412979"/>
              <a:ext cx="736663" cy="294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40,00.00</a:t>
              </a: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D75843E1-FE30-4941-BCBF-F097AAF36C04}"/>
                </a:ext>
              </a:extLst>
            </p:cNvPr>
            <p:cNvSpPr txBox="1"/>
            <p:nvPr/>
          </p:nvSpPr>
          <p:spPr>
            <a:xfrm>
              <a:off x="4739671" y="4412979"/>
              <a:ext cx="736663" cy="294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40,000.00</a:t>
              </a:r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10192390-C748-40B9-88D3-3B9FE94D6422}"/>
                </a:ext>
              </a:extLst>
            </p:cNvPr>
            <p:cNvSpPr txBox="1"/>
            <p:nvPr/>
          </p:nvSpPr>
          <p:spPr>
            <a:xfrm>
              <a:off x="5344002" y="4412979"/>
              <a:ext cx="736663" cy="294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800">
                  <a:latin typeface="Lato Black" panose="020F0A02020204030203"/>
                </a:rPr>
                <a:t>0</a:t>
              </a:r>
            </a:p>
          </p:txBody>
        </p:sp>
      </p:grpSp>
      <p:pic>
        <p:nvPicPr>
          <p:cNvPr id="47" name="Imagen 46">
            <a:extLst>
              <a:ext uri="{FF2B5EF4-FFF2-40B4-BE49-F238E27FC236}">
                <a16:creationId xmlns:a16="http://schemas.microsoft.com/office/drawing/2014/main" id="{7A33B598-6B30-45EE-A032-F4B7821BEB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37042">
            <a:off x="8106754" y="4803515"/>
            <a:ext cx="633220" cy="662103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A24E2F26-E3AC-43FF-B719-DACB7B39F590}"/>
              </a:ext>
            </a:extLst>
          </p:cNvPr>
          <p:cNvSpPr txBox="1"/>
          <p:nvPr/>
        </p:nvSpPr>
        <p:spPr>
          <a:xfrm>
            <a:off x="8781572" y="1726275"/>
            <a:ext cx="2928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>
                <a:solidFill>
                  <a:schemeClr val="accent5">
                    <a:lumMod val="75000"/>
                  </a:schemeClr>
                </a:solidFill>
                <a:latin typeface="Lato Black" panose="020F0A02020204030203"/>
              </a:rPr>
              <a:t>Supuesto Total= 1 REP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56A7972C-0BBF-45EB-996E-52674A59B73C}"/>
              </a:ext>
            </a:extLst>
          </p:cNvPr>
          <p:cNvSpPr txBox="1"/>
          <p:nvPr/>
        </p:nvSpPr>
        <p:spPr>
          <a:xfrm>
            <a:off x="10486816" y="4602625"/>
            <a:ext cx="1903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>
                <a:solidFill>
                  <a:schemeClr val="accent6">
                    <a:lumMod val="75000"/>
                  </a:schemeClr>
                </a:solidFill>
                <a:latin typeface="Lato Black" panose="020F0A02020204030203"/>
              </a:rPr>
              <a:t>Supuesto Parcial= X REP</a:t>
            </a:r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317927F9-9EEA-4689-9D3C-9E70DB0A76E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1843069">
            <a:off x="7645277" y="3391735"/>
            <a:ext cx="453379" cy="372404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908E994B-16DE-422C-BF61-730B7DC59AA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9737618" y="5789170"/>
            <a:ext cx="930212" cy="496892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BDAD0B8F-240C-4DD0-BA59-6F3DC65A2A1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 flipV="1">
            <a:off x="6469793" y="5818666"/>
            <a:ext cx="732265" cy="448292"/>
          </a:xfrm>
          <a:prstGeom prst="rect">
            <a:avLst/>
          </a:prstGeom>
        </p:spPr>
      </p:pic>
      <p:sp>
        <p:nvSpPr>
          <p:cNvPr id="53" name="Rectángulo 52">
            <a:extLst>
              <a:ext uri="{FF2B5EF4-FFF2-40B4-BE49-F238E27FC236}">
                <a16:creationId xmlns:a16="http://schemas.microsoft.com/office/drawing/2014/main" id="{92428CCB-FB89-4AA7-9150-CFC32A8E8A08}"/>
              </a:ext>
            </a:extLst>
          </p:cNvPr>
          <p:cNvSpPr/>
          <p:nvPr/>
        </p:nvSpPr>
        <p:spPr>
          <a:xfrm>
            <a:off x="660793" y="5786667"/>
            <a:ext cx="4664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>
                <a:solidFill>
                  <a:srgbClr val="002060"/>
                </a:solidFill>
                <a:latin typeface="Lato Light"/>
                <a:ea typeface="Times New Roman" panose="02020603050405020304" pitchFamily="18" charset="0"/>
              </a:rPr>
              <a:t>¡</a:t>
            </a:r>
            <a:r>
              <a:rPr lang="es-ES" sz="1351" b="1">
                <a:solidFill>
                  <a:srgbClr val="C00000"/>
                </a:solidFill>
                <a:latin typeface="Lato Light"/>
                <a:ea typeface="Times New Roman" panose="02020603050405020304" pitchFamily="18" charset="0"/>
              </a:rPr>
              <a:t>No usar la combinación </a:t>
            </a:r>
            <a:r>
              <a:rPr lang="es-ES" sz="1600">
                <a:solidFill>
                  <a:srgbClr val="002060"/>
                </a:solidFill>
                <a:latin typeface="Lato Light"/>
                <a:ea typeface="Times New Roman" panose="02020603050405020304" pitchFamily="18" charset="0"/>
              </a:rPr>
              <a:t>de método de pago </a:t>
            </a:r>
            <a:r>
              <a:rPr lang="es-ES" sz="1351">
                <a:solidFill>
                  <a:srgbClr val="002060"/>
                </a:solidFill>
                <a:latin typeface="Lato Light"/>
                <a:ea typeface="Times New Roman" panose="02020603050405020304" pitchFamily="18" charset="0"/>
              </a:rPr>
              <a:t>PUE </a:t>
            </a:r>
            <a:r>
              <a:rPr lang="es-ES" sz="1600">
                <a:solidFill>
                  <a:srgbClr val="002060"/>
                </a:solidFill>
                <a:latin typeface="Lato Light"/>
                <a:ea typeface="Times New Roman" panose="02020603050405020304" pitchFamily="18" charset="0"/>
              </a:rPr>
              <a:t>y forma de pago </a:t>
            </a:r>
            <a:r>
              <a:rPr lang="es-ES" sz="2400">
                <a:solidFill>
                  <a:srgbClr val="002060"/>
                </a:solidFill>
                <a:latin typeface="Lato Light"/>
                <a:ea typeface="Times New Roman" panose="02020603050405020304" pitchFamily="18" charset="0"/>
              </a:rPr>
              <a:t>99</a:t>
            </a:r>
            <a:r>
              <a:rPr lang="es-ES" sz="1600">
                <a:solidFill>
                  <a:srgbClr val="002060"/>
                </a:solidFill>
                <a:latin typeface="Lato Light"/>
                <a:ea typeface="Times New Roman" panose="02020603050405020304" pitchFamily="18" charset="0"/>
              </a:rPr>
              <a:t>!</a:t>
            </a:r>
            <a:endParaRPr lang="es-MX" sz="1600">
              <a:solidFill>
                <a:srgbClr val="002060"/>
              </a:solidFill>
              <a:latin typeface="Lato Light"/>
            </a:endParaRPr>
          </a:p>
        </p:txBody>
      </p:sp>
      <p:pic>
        <p:nvPicPr>
          <p:cNvPr id="57" name="Imagen 56">
            <a:extLst>
              <a:ext uri="{FF2B5EF4-FFF2-40B4-BE49-F238E27FC236}">
                <a16:creationId xmlns:a16="http://schemas.microsoft.com/office/drawing/2014/main" id="{003EB778-7231-41CA-9454-8CD295319C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409554">
            <a:off x="3188541" y="1451173"/>
            <a:ext cx="3135936" cy="1327011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4ED8DFA3-4E1D-42DF-9830-D67BA2E8B0FD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417432">
            <a:off x="3383388" y="4086759"/>
            <a:ext cx="2608217" cy="1103700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369E5910-26DF-49CA-8106-7DA8437C5E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5751040">
            <a:off x="7295660" y="3704374"/>
            <a:ext cx="679661" cy="64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768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8" grpId="0"/>
      <p:bldP spid="49" grpId="0"/>
      <p:bldP spid="5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ítulo 2">
            <a:extLst>
              <a:ext uri="{FF2B5EF4-FFF2-40B4-BE49-F238E27FC236}">
                <a16:creationId xmlns:a16="http://schemas.microsoft.com/office/drawing/2014/main" id="{86167606-B066-4963-80CB-603DA1CA9959}"/>
              </a:ext>
            </a:extLst>
          </p:cNvPr>
          <p:cNvSpPr txBox="1">
            <a:spLocks/>
          </p:cNvSpPr>
          <p:nvPr/>
        </p:nvSpPr>
        <p:spPr>
          <a:xfrm>
            <a:off x="2894763" y="378847"/>
            <a:ext cx="10515600" cy="1325563"/>
          </a:xfr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4000">
                <a:solidFill>
                  <a:schemeClr val="tx2"/>
                </a:solidFill>
                <a:latin typeface="Lato Light" pitchFamily="34" charset="0"/>
                <a:cs typeface="+mn-cs"/>
              </a:rPr>
              <a:t>Regla 2.7.1.35 Primer párrafo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83E05D2-A412-41B3-84AA-0B7330F9DBE8}"/>
              </a:ext>
            </a:extLst>
          </p:cNvPr>
          <p:cNvSpPr/>
          <p:nvPr/>
        </p:nvSpPr>
        <p:spPr>
          <a:xfrm>
            <a:off x="2" y="5718703"/>
            <a:ext cx="2559951" cy="1405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133" b="1">
                <a:solidFill>
                  <a:schemeClr val="accent6">
                    <a:lumMod val="50000"/>
                  </a:schemeClr>
                </a:solidFill>
                <a:latin typeface="Lato Light"/>
              </a:rPr>
              <a:t>Apunta esta liga y usa este material de consulta</a:t>
            </a:r>
          </a:p>
          <a:p>
            <a:endParaRPr lang="es-MX" sz="2133" b="1">
              <a:solidFill>
                <a:schemeClr val="accent6">
                  <a:lumMod val="50000"/>
                </a:schemeClr>
              </a:solidFill>
              <a:latin typeface="Lato Light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E474E3D-AF4E-493E-B424-FDD794379E4A}"/>
              </a:ext>
            </a:extLst>
          </p:cNvPr>
          <p:cNvSpPr/>
          <p:nvPr/>
        </p:nvSpPr>
        <p:spPr>
          <a:xfrm>
            <a:off x="3481944" y="5718703"/>
            <a:ext cx="578395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4267">
                <a:solidFill>
                  <a:srgbClr val="D52779"/>
                </a:solidFill>
                <a:latin typeface="Lato Light"/>
              </a:rPr>
              <a:t>http://contpaqi.com/CRP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7FC2AE6-023B-4439-906A-4939CD44FA2A}"/>
              </a:ext>
            </a:extLst>
          </p:cNvPr>
          <p:cNvSpPr/>
          <p:nvPr/>
        </p:nvSpPr>
        <p:spPr>
          <a:xfrm>
            <a:off x="9615754" y="1287471"/>
            <a:ext cx="2576247" cy="2389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sz="2133">
              <a:solidFill>
                <a:srgbClr val="0070C0"/>
              </a:solidFill>
              <a:latin typeface="Lato Light"/>
            </a:endParaRPr>
          </a:p>
          <a:p>
            <a:pPr algn="ctr"/>
            <a:r>
              <a:rPr lang="es-MX" sz="2133">
                <a:solidFill>
                  <a:srgbClr val="0070C0"/>
                </a:solidFill>
                <a:latin typeface="Lato Light"/>
              </a:rPr>
              <a:t>Usa este REP interactivo, lo diseñamos en CONTPAQi para ti, </a:t>
            </a:r>
          </a:p>
          <a:p>
            <a:pPr algn="ctr"/>
            <a:r>
              <a:rPr lang="es-MX" sz="2133">
                <a:solidFill>
                  <a:srgbClr val="0070C0"/>
                </a:solidFill>
                <a:latin typeface="Lato Light"/>
              </a:rPr>
              <a:t>¡no tiene costo y es genial!</a:t>
            </a:r>
          </a:p>
        </p:txBody>
      </p:sp>
      <p:pic>
        <p:nvPicPr>
          <p:cNvPr id="6" name="Imagen 5">
            <a:hlinkClick r:id="rId2"/>
            <a:extLst>
              <a:ext uri="{FF2B5EF4-FFF2-40B4-BE49-F238E27FC236}">
                <a16:creationId xmlns:a16="http://schemas.microsoft.com/office/drawing/2014/main" id="{DCF5DDD2-D892-478F-9960-DA94C112A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453" y="1384786"/>
            <a:ext cx="7669651" cy="4227471"/>
          </a:xfrm>
          <a:prstGeom prst="rect">
            <a:avLst/>
          </a:prstGeom>
          <a:ln>
            <a:noFill/>
          </a:ln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79D1F659-355E-496D-9827-9F04F5DB3647}"/>
              </a:ext>
            </a:extLst>
          </p:cNvPr>
          <p:cNvGrpSpPr/>
          <p:nvPr/>
        </p:nvGrpSpPr>
        <p:grpSpPr>
          <a:xfrm>
            <a:off x="2546700" y="5936453"/>
            <a:ext cx="1059136" cy="561951"/>
            <a:chOff x="1910025" y="4452339"/>
            <a:chExt cx="794352" cy="421463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55BF7BC9-B774-4A69-90F7-3602F7735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910025" y="4452339"/>
              <a:ext cx="438666" cy="421463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757555E7-7EEE-4ACF-9403-6C936BD5A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265711" y="4452339"/>
              <a:ext cx="438666" cy="421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55079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6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976B59-91A9-4E4C-9923-0F222E372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28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MX" b="1" dirty="0">
                <a:solidFill>
                  <a:srgbClr val="3878C9"/>
                </a:solidFill>
                <a:latin typeface="Titillium Web" charset="0"/>
              </a:rPr>
              <a:t>El Rol de la Gestión de Cobranza</a:t>
            </a:r>
            <a:endParaRPr lang="es-ES_tradnl" b="1" dirty="0">
              <a:solidFill>
                <a:srgbClr val="3878C9"/>
              </a:solidFill>
              <a:latin typeface="Titillium Web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B17A912-3BEB-9B49-9B8D-B32F8A90D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841" y="1824673"/>
            <a:ext cx="3780429" cy="39985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E0C63126-7B52-C244-A66F-DBE5092D8BAD}"/>
              </a:ext>
            </a:extLst>
          </p:cNvPr>
          <p:cNvSpPr/>
          <p:nvPr/>
        </p:nvSpPr>
        <p:spPr>
          <a:xfrm>
            <a:off x="707740" y="1154123"/>
            <a:ext cx="10799763" cy="1144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616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6854" y="1128550"/>
            <a:ext cx="10372297" cy="163163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s-MX" sz="2400" dirty="0"/>
              <a:t>Se conoce como flujo de efectivo al estado de cuenta que refleja cuánto </a:t>
            </a:r>
            <a:r>
              <a:rPr lang="es-MX" sz="2400" dirty="0">
                <a:hlinkClick r:id="rId2"/>
              </a:rPr>
              <a:t>efectivo</a:t>
            </a:r>
            <a:r>
              <a:rPr lang="es-MX" sz="2400" dirty="0"/>
              <a:t> (dinero) conserva alguien después de los gastos, los intereses y el pago al capital.</a:t>
            </a:r>
            <a:br>
              <a:rPr lang="es-MX" sz="2400" dirty="0"/>
            </a:br>
            <a:r>
              <a:rPr lang="es-MX" sz="2400" dirty="0"/>
              <a:t/>
            </a:r>
            <a:br>
              <a:rPr lang="es-MX" sz="2400" dirty="0"/>
            </a:br>
            <a:endParaRPr lang="es-MX" sz="240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232657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es-ES" altLang="es-MX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Flujo de Efectivo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3126571" y="2303716"/>
            <a:ext cx="5792554" cy="3076682"/>
            <a:chOff x="1611715" y="1105280"/>
            <a:chExt cx="5792554" cy="3076682"/>
          </a:xfrm>
        </p:grpSpPr>
        <p:grpSp>
          <p:nvGrpSpPr>
            <p:cNvPr id="8" name="Grupo 7"/>
            <p:cNvGrpSpPr/>
            <p:nvPr/>
          </p:nvGrpSpPr>
          <p:grpSpPr>
            <a:xfrm>
              <a:off x="1611715" y="1105280"/>
              <a:ext cx="5792554" cy="3076682"/>
              <a:chOff x="1681278" y="1781936"/>
              <a:chExt cx="5792554" cy="3076682"/>
            </a:xfrm>
          </p:grpSpPr>
          <p:sp>
            <p:nvSpPr>
              <p:cNvPr id="10" name="Rectángulo 9"/>
              <p:cNvSpPr/>
              <p:nvPr/>
            </p:nvSpPr>
            <p:spPr>
              <a:xfrm>
                <a:off x="3717035" y="4212287"/>
                <a:ext cx="170992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s-MX" b="1" dirty="0"/>
                  <a:t>Flujo de Efectivo</a:t>
                </a:r>
              </a:p>
            </p:txBody>
          </p:sp>
          <p:grpSp>
            <p:nvGrpSpPr>
              <p:cNvPr id="11" name="Grupo 10"/>
              <p:cNvGrpSpPr/>
              <p:nvPr/>
            </p:nvGrpSpPr>
            <p:grpSpPr>
              <a:xfrm>
                <a:off x="1681278" y="1781936"/>
                <a:ext cx="1222378" cy="1222378"/>
                <a:chOff x="1033227" y="1899803"/>
                <a:chExt cx="1222378" cy="1222378"/>
              </a:xfrm>
            </p:grpSpPr>
            <p:pic>
              <p:nvPicPr>
                <p:cNvPr id="17" name="Imagen 16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3227" y="1899803"/>
                  <a:ext cx="1222378" cy="1222378"/>
                </a:xfrm>
                <a:prstGeom prst="rect">
                  <a:avLst/>
                </a:prstGeom>
              </p:spPr>
            </p:pic>
            <p:sp>
              <p:nvSpPr>
                <p:cNvPr id="18" name="Rectángulo 17"/>
                <p:cNvSpPr/>
                <p:nvPr/>
              </p:nvSpPr>
              <p:spPr>
                <a:xfrm>
                  <a:off x="1033227" y="2129847"/>
                  <a:ext cx="1207125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/>
                  <a:r>
                    <a:rPr lang="es-MX" b="1" dirty="0">
                      <a:solidFill>
                        <a:schemeClr val="bg1"/>
                      </a:solidFill>
                    </a:rPr>
                    <a:t>Cuentas </a:t>
                  </a:r>
                </a:p>
                <a:p>
                  <a:pPr lvl="0" algn="ctr"/>
                  <a:r>
                    <a:rPr lang="es-MX" b="1" dirty="0">
                      <a:solidFill>
                        <a:schemeClr val="bg1"/>
                      </a:solidFill>
                    </a:rPr>
                    <a:t>por Cobrar</a:t>
                  </a:r>
                </a:p>
              </p:txBody>
            </p:sp>
          </p:grpSp>
          <p:grpSp>
            <p:nvGrpSpPr>
              <p:cNvPr id="12" name="Grupo 11"/>
              <p:cNvGrpSpPr/>
              <p:nvPr/>
            </p:nvGrpSpPr>
            <p:grpSpPr>
              <a:xfrm>
                <a:off x="6267937" y="1866085"/>
                <a:ext cx="1205895" cy="1220560"/>
                <a:chOff x="6163458" y="2431694"/>
                <a:chExt cx="1205895" cy="1220560"/>
              </a:xfrm>
            </p:grpSpPr>
            <p:pic>
              <p:nvPicPr>
                <p:cNvPr id="15" name="Imagen 14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63458" y="2431694"/>
                  <a:ext cx="1205895" cy="1220560"/>
                </a:xfrm>
                <a:prstGeom prst="rect">
                  <a:avLst/>
                </a:prstGeom>
              </p:spPr>
            </p:pic>
            <p:sp>
              <p:nvSpPr>
                <p:cNvPr id="16" name="Rectángulo 15"/>
                <p:cNvSpPr/>
                <p:nvPr/>
              </p:nvSpPr>
              <p:spPr>
                <a:xfrm>
                  <a:off x="6181591" y="2579765"/>
                  <a:ext cx="1152431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/>
                  <a:r>
                    <a:rPr lang="es-MX" b="1" dirty="0">
                      <a:solidFill>
                        <a:schemeClr val="bg1"/>
                      </a:solidFill>
                    </a:rPr>
                    <a:t>Cuentas</a:t>
                  </a:r>
                </a:p>
                <a:p>
                  <a:pPr lvl="0" algn="ctr"/>
                  <a:r>
                    <a:rPr lang="es-MX" b="1" dirty="0">
                      <a:solidFill>
                        <a:schemeClr val="bg1"/>
                      </a:solidFill>
                    </a:rPr>
                    <a:t> por Pagar</a:t>
                  </a:r>
                </a:p>
              </p:txBody>
            </p:sp>
          </p:grpSp>
          <p:cxnSp>
            <p:nvCxnSpPr>
              <p:cNvPr id="13" name="Conector angular 12"/>
              <p:cNvCxnSpPr>
                <a:stCxn id="17" idx="2"/>
              </p:cNvCxnSpPr>
              <p:nvPr/>
            </p:nvCxnSpPr>
            <p:spPr>
              <a:xfrm rot="16200000" flipH="1">
                <a:off x="2860693" y="2436088"/>
                <a:ext cx="531892" cy="1668343"/>
              </a:xfrm>
              <a:prstGeom prst="bentConnector2">
                <a:avLst/>
              </a:prstGeom>
              <a:ln w="76200">
                <a:solidFill>
                  <a:schemeClr val="accent1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angular 13"/>
              <p:cNvCxnSpPr>
                <a:stCxn id="15" idx="2"/>
              </p:cNvCxnSpPr>
              <p:nvPr/>
            </p:nvCxnSpPr>
            <p:spPr>
              <a:xfrm rot="5400000">
                <a:off x="5802257" y="2467577"/>
                <a:ext cx="449561" cy="1687696"/>
              </a:xfrm>
              <a:prstGeom prst="bentConnector2">
                <a:avLst/>
              </a:prstGeom>
              <a:ln w="76200">
                <a:solidFill>
                  <a:schemeClr val="accent1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5298" y="2251994"/>
              <a:ext cx="1261872" cy="1261872"/>
            </a:xfrm>
            <a:prstGeom prst="rect">
              <a:avLst/>
            </a:prstGeom>
          </p:spPr>
        </p:pic>
      </p:grpSp>
      <p:pic>
        <p:nvPicPr>
          <p:cNvPr id="20" name="Imagen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996" y="3440368"/>
            <a:ext cx="580212" cy="617618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602" y="3566655"/>
            <a:ext cx="646112" cy="66716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212" y="5377475"/>
            <a:ext cx="1825756" cy="85141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50" y="5803123"/>
            <a:ext cx="741393" cy="741393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B5F3556D-39FD-3440-BD7B-8F8066D43E8B}"/>
              </a:ext>
            </a:extLst>
          </p:cNvPr>
          <p:cNvSpPr/>
          <p:nvPr/>
        </p:nvSpPr>
        <p:spPr>
          <a:xfrm>
            <a:off x="707740" y="879803"/>
            <a:ext cx="10799763" cy="1144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231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197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s-MX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¿Que es el Ciclo de Efectivo?</a:t>
            </a:r>
          </a:p>
        </p:txBody>
      </p:sp>
      <p:sp>
        <p:nvSpPr>
          <p:cNvPr id="4" name="6 Rectángulo"/>
          <p:cNvSpPr>
            <a:spLocks noGrp="1" noChangeArrowheads="1"/>
          </p:cNvSpPr>
          <p:nvPr>
            <p:ph idx="1"/>
          </p:nvPr>
        </p:nvSpPr>
        <p:spPr bwMode="auto">
          <a:xfrm>
            <a:off x="838200" y="1839273"/>
            <a:ext cx="2678657" cy="20867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MX" altLang="es-MX" sz="2400" dirty="0"/>
              <a:t>Es el tiempo en que el dinero invertido en materia prima e inventarios es recuperado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42" y="4232917"/>
            <a:ext cx="1944352" cy="1988947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AFAAB24D-0252-AC48-B7BF-180E1A5BD2FB}"/>
              </a:ext>
            </a:extLst>
          </p:cNvPr>
          <p:cNvGrpSpPr/>
          <p:nvPr/>
        </p:nvGrpSpPr>
        <p:grpSpPr>
          <a:xfrm>
            <a:off x="4100399" y="1975753"/>
            <a:ext cx="7159008" cy="1250162"/>
            <a:chOff x="317279" y="1804237"/>
            <a:chExt cx="8509580" cy="1554450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3179B8D4-53C9-C240-9C40-E077E5B995E6}"/>
                </a:ext>
              </a:extLst>
            </p:cNvPr>
            <p:cNvGrpSpPr/>
            <p:nvPr/>
          </p:nvGrpSpPr>
          <p:grpSpPr>
            <a:xfrm>
              <a:off x="6912662" y="1804237"/>
              <a:ext cx="1914197" cy="1508026"/>
              <a:chOff x="6288227" y="2827234"/>
              <a:chExt cx="2232383" cy="1578643"/>
            </a:xfrm>
          </p:grpSpPr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EF8EA27F-83B6-0348-A34F-80C195AA2C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6985" y="2843374"/>
                <a:ext cx="1812981" cy="1562503"/>
              </a:xfrm>
              <a:prstGeom prst="rect">
                <a:avLst/>
              </a:prstGeom>
            </p:spPr>
          </p:pic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18CFC6B1-0E9E-334F-8C4F-763CF490D100}"/>
                  </a:ext>
                </a:extLst>
              </p:cNvPr>
              <p:cNvSpPr txBox="1"/>
              <p:nvPr/>
            </p:nvSpPr>
            <p:spPr>
              <a:xfrm>
                <a:off x="6288227" y="2827234"/>
                <a:ext cx="2232383" cy="1562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2400" b="1" dirty="0">
                    <a:solidFill>
                      <a:schemeClr val="bg1"/>
                    </a:solidFill>
                  </a:rPr>
                  <a:t>Ciclo </a:t>
                </a:r>
              </a:p>
              <a:p>
                <a:pPr algn="ctr"/>
                <a:r>
                  <a:rPr lang="es-MX" sz="2400" b="1" dirty="0">
                    <a:solidFill>
                      <a:schemeClr val="bg1"/>
                    </a:solidFill>
                  </a:rPr>
                  <a:t>de efectivo</a:t>
                </a:r>
              </a:p>
            </p:txBody>
          </p:sp>
        </p:grp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66EB3F28-739C-6844-A1C7-B17A2464B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1053" y="1819656"/>
              <a:ext cx="1572980" cy="1492608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4F6E2751-C956-5144-8AD7-F5AF0FF6E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8587" y="1819656"/>
              <a:ext cx="1572979" cy="1492607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8CACF89C-BD91-FF4C-ABF0-536DDD449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79" y="1819656"/>
              <a:ext cx="1621903" cy="1539031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2B49FA80-6007-EA45-BE65-953F24B0F24B}"/>
                </a:ext>
              </a:extLst>
            </p:cNvPr>
            <p:cNvSpPr txBox="1"/>
            <p:nvPr/>
          </p:nvSpPr>
          <p:spPr>
            <a:xfrm>
              <a:off x="333518" y="2119412"/>
              <a:ext cx="1593343" cy="574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s-MX" sz="2400" b="1" dirty="0">
                  <a:solidFill>
                    <a:schemeClr val="bg1"/>
                  </a:solidFill>
                </a:rPr>
                <a:t>PPI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FD07D507-488B-5541-8393-57C285A60B11}"/>
                </a:ext>
              </a:extLst>
            </p:cNvPr>
            <p:cNvSpPr txBox="1"/>
            <p:nvPr/>
          </p:nvSpPr>
          <p:spPr>
            <a:xfrm>
              <a:off x="2573533" y="2119412"/>
              <a:ext cx="1531206" cy="574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s-MX" sz="2400" b="1" dirty="0" err="1">
                  <a:solidFill>
                    <a:schemeClr val="bg1"/>
                  </a:solidFill>
                </a:rPr>
                <a:t>PPCxC</a:t>
              </a:r>
              <a:endParaRPr lang="es-MX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198D2E78-7427-7B4A-8BEC-3E2A53BCE8C2}"/>
                </a:ext>
              </a:extLst>
            </p:cNvPr>
            <p:cNvSpPr txBox="1"/>
            <p:nvPr/>
          </p:nvSpPr>
          <p:spPr>
            <a:xfrm>
              <a:off x="4764829" y="2078976"/>
              <a:ext cx="1549924" cy="574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s-MX" sz="2400" b="1" dirty="0" err="1">
                  <a:solidFill>
                    <a:schemeClr val="bg1"/>
                  </a:solidFill>
                </a:rPr>
                <a:t>PPCxP</a:t>
              </a:r>
              <a:endParaRPr lang="es-MX" sz="2400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6" name="6 Tabla">
            <a:extLst>
              <a:ext uri="{FF2B5EF4-FFF2-40B4-BE49-F238E27FC236}">
                <a16:creationId xmlns:a16="http://schemas.microsoft.com/office/drawing/2014/main" id="{E3DA38B2-E394-E246-A58B-997D1C5F75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783263"/>
              </p:ext>
            </p:extLst>
          </p:nvPr>
        </p:nvGraphicFramePr>
        <p:xfrm>
          <a:off x="4568319" y="4349927"/>
          <a:ext cx="5555867" cy="11887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70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7721">
                <a:tc>
                  <a:txBody>
                    <a:bodyPr/>
                    <a:lstStyle/>
                    <a:p>
                      <a:pPr algn="l"/>
                      <a:r>
                        <a:rPr lang="es-MX" sz="2000" b="1" dirty="0">
                          <a:solidFill>
                            <a:srgbClr val="0070C0"/>
                          </a:solidFill>
                        </a:rPr>
                        <a:t>PPI</a:t>
                      </a:r>
                    </a:p>
                  </a:txBody>
                  <a:tcPr marT="45732" marB="457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MX" sz="2000" dirty="0"/>
                        <a:t>Ciclo Promedio de Inventarios.</a:t>
                      </a:r>
                    </a:p>
                  </a:txBody>
                  <a:tcPr marT="45732" marB="457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721">
                <a:tc>
                  <a:txBody>
                    <a:bodyPr/>
                    <a:lstStyle/>
                    <a:p>
                      <a:pPr algn="l"/>
                      <a:r>
                        <a:rPr lang="es-MX" sz="2000" b="1" dirty="0" err="1">
                          <a:solidFill>
                            <a:srgbClr val="0070C0"/>
                          </a:solidFill>
                        </a:rPr>
                        <a:t>PPCxC</a:t>
                      </a:r>
                      <a:endParaRPr lang="es-MX" sz="2000" b="1" dirty="0">
                        <a:solidFill>
                          <a:srgbClr val="0070C0"/>
                        </a:solidFill>
                      </a:endParaRPr>
                    </a:p>
                  </a:txBody>
                  <a:tcPr marT="45732" marB="457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MX" sz="2000" dirty="0"/>
                        <a:t>Ciclo Promedio de Cuentas por Cobrar.</a:t>
                      </a:r>
                    </a:p>
                  </a:txBody>
                  <a:tcPr marT="45732" marB="457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721">
                <a:tc>
                  <a:txBody>
                    <a:bodyPr/>
                    <a:lstStyle/>
                    <a:p>
                      <a:pPr algn="l"/>
                      <a:r>
                        <a:rPr lang="es-MX" sz="2000" b="1" dirty="0" err="1">
                          <a:solidFill>
                            <a:srgbClr val="0070C0"/>
                          </a:solidFill>
                        </a:rPr>
                        <a:t>PPCxP</a:t>
                      </a:r>
                      <a:endParaRPr lang="es-MX" sz="2000" b="1" dirty="0">
                        <a:solidFill>
                          <a:srgbClr val="0070C0"/>
                        </a:solidFill>
                      </a:endParaRPr>
                    </a:p>
                  </a:txBody>
                  <a:tcPr marT="45732" marB="457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MX" sz="2000" dirty="0"/>
                        <a:t>Ciclo Promedio de Cuentas por</a:t>
                      </a:r>
                      <a:r>
                        <a:rPr lang="es-MX" sz="2000" baseline="0" dirty="0"/>
                        <a:t> Pagar.</a:t>
                      </a:r>
                      <a:endParaRPr lang="es-MX" sz="2000" dirty="0"/>
                    </a:p>
                  </a:txBody>
                  <a:tcPr marT="45732" marB="457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CuadroTexto 16">
            <a:extLst>
              <a:ext uri="{FF2B5EF4-FFF2-40B4-BE49-F238E27FC236}">
                <a16:creationId xmlns:a16="http://schemas.microsoft.com/office/drawing/2014/main" id="{295DCC3A-BEB0-3348-B13B-EE395E72A3E4}"/>
              </a:ext>
            </a:extLst>
          </p:cNvPr>
          <p:cNvSpPr txBox="1"/>
          <p:nvPr/>
        </p:nvSpPr>
        <p:spPr>
          <a:xfrm>
            <a:off x="5511814" y="2225119"/>
            <a:ext cx="588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rgbClr val="0070C0"/>
                </a:solidFill>
              </a:rPr>
              <a:t>+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B35DF37-4E3F-4A46-BD99-677105240C86}"/>
              </a:ext>
            </a:extLst>
          </p:cNvPr>
          <p:cNvSpPr txBox="1"/>
          <p:nvPr/>
        </p:nvSpPr>
        <p:spPr>
          <a:xfrm>
            <a:off x="7310517" y="2207400"/>
            <a:ext cx="612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>
                <a:solidFill>
                  <a:srgbClr val="0070C0"/>
                </a:solidFill>
              </a:rPr>
              <a:t>-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0425D2E-CBC2-024F-AE72-935939F84600}"/>
              </a:ext>
            </a:extLst>
          </p:cNvPr>
          <p:cNvSpPr txBox="1"/>
          <p:nvPr/>
        </p:nvSpPr>
        <p:spPr>
          <a:xfrm>
            <a:off x="9249298" y="2269775"/>
            <a:ext cx="588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0070C0"/>
                </a:solidFill>
              </a:rPr>
              <a:t>=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9465A2E9-BA06-DB49-A8CC-40DFDB0E8A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094" y="3326065"/>
            <a:ext cx="466633" cy="496717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BD3272F-6493-9C45-BB2F-00A9FF89D9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610" y="3283558"/>
            <a:ext cx="568688" cy="58173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8F376F8-4530-CC4B-A6BD-A01EC15120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13" y="3187931"/>
            <a:ext cx="402093" cy="60234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3129B94-1F72-054F-931F-2E05F972C0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352" y="3358316"/>
            <a:ext cx="519633" cy="536561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8BD4F064-07C8-E943-946D-E9D687206274}"/>
              </a:ext>
            </a:extLst>
          </p:cNvPr>
          <p:cNvSpPr/>
          <p:nvPr/>
        </p:nvSpPr>
        <p:spPr>
          <a:xfrm>
            <a:off x="707740" y="879803"/>
            <a:ext cx="10799763" cy="1144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1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07532" y="233972"/>
            <a:ext cx="5976937" cy="620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es-ES" altLang="es-MX" sz="32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Ciclo de Efectivo</a:t>
            </a:r>
          </a:p>
        </p:txBody>
      </p:sp>
      <p:graphicFrame>
        <p:nvGraphicFramePr>
          <p:cNvPr id="32" name="31 Tabla"/>
          <p:cNvGraphicFramePr>
            <a:graphicFrameLocks noGrp="1"/>
          </p:cNvGraphicFramePr>
          <p:nvPr>
            <p:extLst/>
          </p:nvPr>
        </p:nvGraphicFramePr>
        <p:xfrm>
          <a:off x="3930658" y="4215266"/>
          <a:ext cx="5951437" cy="11889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495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1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741">
                <a:tc>
                  <a:txBody>
                    <a:bodyPr/>
                    <a:lstStyle/>
                    <a:p>
                      <a:r>
                        <a:rPr lang="es-MX" sz="2000" b="1" dirty="0">
                          <a:solidFill>
                            <a:srgbClr val="0070C0"/>
                          </a:solidFill>
                        </a:rPr>
                        <a:t>PPI</a:t>
                      </a:r>
                    </a:p>
                  </a:txBody>
                  <a:tcPr marL="91430" marR="91430" marT="45732" marB="457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MX" sz="2000" dirty="0"/>
                        <a:t>Ciclo Promedio de Inventarios</a:t>
                      </a:r>
                    </a:p>
                  </a:txBody>
                  <a:tcPr marL="91430" marR="91430" marT="45732" marB="457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r>
                        <a:rPr lang="es-MX" sz="2000" b="1" dirty="0" err="1">
                          <a:solidFill>
                            <a:srgbClr val="0070C0"/>
                          </a:solidFill>
                        </a:rPr>
                        <a:t>PPCxC</a:t>
                      </a:r>
                      <a:endParaRPr lang="es-MX" sz="2000" b="1" dirty="0">
                        <a:solidFill>
                          <a:srgbClr val="0070C0"/>
                        </a:solidFill>
                      </a:endParaRPr>
                    </a:p>
                  </a:txBody>
                  <a:tcPr marL="91430" marR="91430" marT="45732" marB="457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MX" sz="2000" dirty="0"/>
                        <a:t>Ciclo Promedio de Cuentas por Cobrar</a:t>
                      </a:r>
                    </a:p>
                  </a:txBody>
                  <a:tcPr marL="91430" marR="91430" marT="45732" marB="457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r>
                        <a:rPr lang="es-MX" sz="2000" b="1" dirty="0" err="1">
                          <a:solidFill>
                            <a:srgbClr val="0070C0"/>
                          </a:solidFill>
                        </a:rPr>
                        <a:t>PPCxP</a:t>
                      </a:r>
                      <a:endParaRPr lang="es-MX" sz="2000" b="1" dirty="0">
                        <a:solidFill>
                          <a:srgbClr val="0070C0"/>
                        </a:solidFill>
                      </a:endParaRPr>
                    </a:p>
                  </a:txBody>
                  <a:tcPr marL="91430" marR="91430" marT="45732" marB="457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MX" sz="2000" dirty="0"/>
                        <a:t>Ciclo Promedio de Cuentas por</a:t>
                      </a:r>
                      <a:r>
                        <a:rPr lang="es-MX" sz="2000" baseline="0" dirty="0"/>
                        <a:t> Pagar</a:t>
                      </a:r>
                      <a:endParaRPr lang="es-MX" sz="2000" dirty="0"/>
                    </a:p>
                  </a:txBody>
                  <a:tcPr marL="91430" marR="91430" marT="45732" marB="4573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4341" name="Grupo 14340"/>
          <p:cNvGrpSpPr/>
          <p:nvPr/>
        </p:nvGrpSpPr>
        <p:grpSpPr>
          <a:xfrm>
            <a:off x="2361345" y="1129844"/>
            <a:ext cx="7685380" cy="2586743"/>
            <a:chOff x="809913" y="1559611"/>
            <a:chExt cx="7685380" cy="2586743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523" y="2660041"/>
              <a:ext cx="6960013" cy="454707"/>
            </a:xfrm>
            <a:prstGeom prst="rect">
              <a:avLst/>
            </a:prstGeom>
          </p:spPr>
        </p:pic>
        <p:cxnSp>
          <p:nvCxnSpPr>
            <p:cNvPr id="9" name="8 Conector recto"/>
            <p:cNvCxnSpPr/>
            <p:nvPr/>
          </p:nvCxnSpPr>
          <p:spPr>
            <a:xfrm rot="5400000">
              <a:off x="1107281" y="2477294"/>
              <a:ext cx="428625" cy="1588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" name="9 Conector recto"/>
            <p:cNvCxnSpPr/>
            <p:nvPr/>
          </p:nvCxnSpPr>
          <p:spPr>
            <a:xfrm rot="5400000">
              <a:off x="2877953" y="3263107"/>
              <a:ext cx="428625" cy="1588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rot="5400000">
              <a:off x="4913429" y="2443707"/>
              <a:ext cx="428625" cy="1587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" name="11 Conector recto"/>
            <p:cNvCxnSpPr/>
            <p:nvPr/>
          </p:nvCxnSpPr>
          <p:spPr>
            <a:xfrm rot="5400000">
              <a:off x="7662069" y="3263107"/>
              <a:ext cx="428625" cy="1587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" name="14 Conector recto"/>
            <p:cNvCxnSpPr/>
            <p:nvPr/>
          </p:nvCxnSpPr>
          <p:spPr>
            <a:xfrm flipH="1">
              <a:off x="7875589" y="2413416"/>
              <a:ext cx="1586" cy="278984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15 Conector recto"/>
            <p:cNvCxnSpPr/>
            <p:nvPr/>
          </p:nvCxnSpPr>
          <p:spPr>
            <a:xfrm flipH="1">
              <a:off x="1320799" y="3049588"/>
              <a:ext cx="1590" cy="341312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" name="26 Conector recto"/>
            <p:cNvCxnSpPr/>
            <p:nvPr/>
          </p:nvCxnSpPr>
          <p:spPr>
            <a:xfrm flipV="1">
              <a:off x="1320799" y="3378200"/>
              <a:ext cx="1746251" cy="1270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9" name="28 Conector recto"/>
            <p:cNvCxnSpPr/>
            <p:nvPr/>
          </p:nvCxnSpPr>
          <p:spPr>
            <a:xfrm>
              <a:off x="3054350" y="3376613"/>
              <a:ext cx="4816475" cy="1587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4349" name="29 CuadroTexto"/>
            <p:cNvSpPr txBox="1">
              <a:spLocks noChangeArrowheads="1"/>
            </p:cNvSpPr>
            <p:nvPr/>
          </p:nvSpPr>
          <p:spPr bwMode="auto">
            <a:xfrm>
              <a:off x="2933074" y="2000250"/>
              <a:ext cx="5572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MX" altLang="es-MX" dirty="0"/>
                <a:t>PPI</a:t>
              </a:r>
            </a:p>
          </p:txBody>
        </p:sp>
        <p:sp>
          <p:nvSpPr>
            <p:cNvPr id="14350" name="30 CuadroTexto"/>
            <p:cNvSpPr txBox="1">
              <a:spLocks noChangeArrowheads="1"/>
            </p:cNvSpPr>
            <p:nvPr/>
          </p:nvSpPr>
          <p:spPr bwMode="auto">
            <a:xfrm>
              <a:off x="6059488" y="2000250"/>
              <a:ext cx="94138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MX" altLang="es-MX" dirty="0" err="1"/>
                <a:t>PPCxC</a:t>
              </a:r>
              <a:endParaRPr lang="es-MX" altLang="es-MX" dirty="0"/>
            </a:p>
          </p:txBody>
        </p:sp>
        <p:sp>
          <p:nvSpPr>
            <p:cNvPr id="14358" name="32 CuadroTexto"/>
            <p:cNvSpPr txBox="1">
              <a:spLocks noChangeArrowheads="1"/>
            </p:cNvSpPr>
            <p:nvPr/>
          </p:nvSpPr>
          <p:spPr bwMode="auto">
            <a:xfrm>
              <a:off x="1584340" y="3384550"/>
              <a:ext cx="9286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MX" altLang="es-MX" dirty="0" err="1"/>
                <a:t>PPCxP</a:t>
              </a:r>
              <a:endParaRPr lang="es-MX" altLang="es-MX" dirty="0"/>
            </a:p>
          </p:txBody>
        </p:sp>
        <p:sp>
          <p:nvSpPr>
            <p:cNvPr id="14359" name="33 CuadroTexto"/>
            <p:cNvSpPr txBox="1">
              <a:spLocks noChangeArrowheads="1"/>
            </p:cNvSpPr>
            <p:nvPr/>
          </p:nvSpPr>
          <p:spPr bwMode="auto">
            <a:xfrm>
              <a:off x="4162424" y="3378844"/>
              <a:ext cx="20447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MX" altLang="es-MX" b="1" dirty="0"/>
                <a:t>Ciclo de Efectivo</a:t>
              </a:r>
            </a:p>
          </p:txBody>
        </p:sp>
        <p:sp>
          <p:nvSpPr>
            <p:cNvPr id="35" name="34 CuadroTexto"/>
            <p:cNvSpPr txBox="1">
              <a:spLocks noChangeArrowheads="1"/>
            </p:cNvSpPr>
            <p:nvPr/>
          </p:nvSpPr>
          <p:spPr bwMode="auto">
            <a:xfrm>
              <a:off x="2891243" y="2382838"/>
              <a:ext cx="5254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MX" altLang="es-MX" sz="1600" dirty="0"/>
                <a:t>60d</a:t>
              </a:r>
            </a:p>
          </p:txBody>
        </p:sp>
        <p:sp>
          <p:nvSpPr>
            <p:cNvPr id="36" name="35 CuadroTexto"/>
            <p:cNvSpPr txBox="1">
              <a:spLocks noChangeArrowheads="1"/>
            </p:cNvSpPr>
            <p:nvPr/>
          </p:nvSpPr>
          <p:spPr bwMode="auto">
            <a:xfrm>
              <a:off x="6215063" y="2374900"/>
              <a:ext cx="525462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MX" altLang="es-MX" sz="1600" dirty="0"/>
                <a:t>40d</a:t>
              </a:r>
            </a:p>
          </p:txBody>
        </p:sp>
        <p:sp>
          <p:nvSpPr>
            <p:cNvPr id="37" name="36 CuadroTexto"/>
            <p:cNvSpPr txBox="1">
              <a:spLocks noChangeArrowheads="1"/>
            </p:cNvSpPr>
            <p:nvPr/>
          </p:nvSpPr>
          <p:spPr bwMode="auto">
            <a:xfrm>
              <a:off x="1911350" y="3052763"/>
              <a:ext cx="5254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MX" altLang="es-MX" sz="1600"/>
                <a:t>25d</a:t>
              </a:r>
            </a:p>
          </p:txBody>
        </p:sp>
        <p:sp>
          <p:nvSpPr>
            <p:cNvPr id="38" name="37 CuadroTexto"/>
            <p:cNvSpPr txBox="1">
              <a:spLocks noChangeArrowheads="1"/>
            </p:cNvSpPr>
            <p:nvPr/>
          </p:nvSpPr>
          <p:spPr bwMode="auto">
            <a:xfrm>
              <a:off x="4852411" y="3071996"/>
              <a:ext cx="52546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MX" altLang="es-MX" sz="1600" dirty="0"/>
                <a:t>75d</a:t>
              </a: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342" y="2660041"/>
              <a:ext cx="465189" cy="455464"/>
            </a:xfrm>
            <a:prstGeom prst="rect">
              <a:avLst/>
            </a:prstGeom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3273" y="2658526"/>
              <a:ext cx="448253" cy="456222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355" y="2658526"/>
              <a:ext cx="457589" cy="451606"/>
            </a:xfrm>
            <a:prstGeom prst="rect">
              <a:avLst/>
            </a:prstGeom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4114" y="2660041"/>
              <a:ext cx="456648" cy="456222"/>
            </a:xfrm>
            <a:prstGeom prst="rect">
              <a:avLst/>
            </a:prstGeom>
          </p:spPr>
        </p:pic>
        <p:sp>
          <p:nvSpPr>
            <p:cNvPr id="28" name="33 CuadroTexto"/>
            <p:cNvSpPr txBox="1">
              <a:spLocks noChangeArrowheads="1"/>
            </p:cNvSpPr>
            <p:nvPr/>
          </p:nvSpPr>
          <p:spPr bwMode="auto">
            <a:xfrm>
              <a:off x="809913" y="1559612"/>
              <a:ext cx="105670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MX" b="1" dirty="0"/>
                <a:t>Compra</a:t>
              </a:r>
            </a:p>
            <a:p>
              <a:pPr algn="ctr" eaLnBrk="1" hangingPunct="1"/>
              <a:r>
                <a:rPr lang="es-MX" altLang="es-MX" b="1" dirty="0"/>
                <a:t>MP</a:t>
              </a:r>
            </a:p>
          </p:txBody>
        </p:sp>
        <p:cxnSp>
          <p:nvCxnSpPr>
            <p:cNvPr id="5" name="Conector recto 4"/>
            <p:cNvCxnSpPr/>
            <p:nvPr/>
          </p:nvCxnSpPr>
          <p:spPr>
            <a:xfrm>
              <a:off x="1352515" y="2372984"/>
              <a:ext cx="6518310" cy="40432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39" name="33 CuadroTexto"/>
            <p:cNvSpPr txBox="1">
              <a:spLocks noChangeArrowheads="1"/>
            </p:cNvSpPr>
            <p:nvPr/>
          </p:nvSpPr>
          <p:spPr bwMode="auto">
            <a:xfrm>
              <a:off x="4656424" y="1559611"/>
              <a:ext cx="105670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MX" b="1" dirty="0"/>
                <a:t>Compra</a:t>
              </a:r>
            </a:p>
            <a:p>
              <a:pPr algn="ctr" eaLnBrk="1" hangingPunct="1"/>
              <a:r>
                <a:rPr lang="es-MX" altLang="es-MX" b="1" dirty="0"/>
                <a:t>VT</a:t>
              </a:r>
            </a:p>
          </p:txBody>
        </p:sp>
        <p:sp>
          <p:nvSpPr>
            <p:cNvPr id="40" name="33 CuadroTexto"/>
            <p:cNvSpPr txBox="1">
              <a:spLocks noChangeArrowheads="1"/>
            </p:cNvSpPr>
            <p:nvPr/>
          </p:nvSpPr>
          <p:spPr bwMode="auto">
            <a:xfrm>
              <a:off x="2712937" y="3500023"/>
              <a:ext cx="74892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MX" b="1" dirty="0"/>
                <a:t>Pago</a:t>
              </a:r>
            </a:p>
            <a:p>
              <a:pPr algn="ctr" eaLnBrk="1" hangingPunct="1"/>
              <a:r>
                <a:rPr lang="es-MX" altLang="es-MX" b="1" dirty="0"/>
                <a:t>MP</a:t>
              </a:r>
            </a:p>
          </p:txBody>
        </p:sp>
        <p:sp>
          <p:nvSpPr>
            <p:cNvPr id="41" name="33 CuadroTexto"/>
            <p:cNvSpPr txBox="1">
              <a:spLocks noChangeArrowheads="1"/>
            </p:cNvSpPr>
            <p:nvPr/>
          </p:nvSpPr>
          <p:spPr bwMode="auto">
            <a:xfrm>
              <a:off x="7259056" y="3514016"/>
              <a:ext cx="12362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MX" b="1" dirty="0"/>
                <a:t>Cobranza</a:t>
              </a:r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81" y="4215266"/>
            <a:ext cx="1162298" cy="1188956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895AC679-9E33-C54D-A6A9-0186D62ACB9F}"/>
              </a:ext>
            </a:extLst>
          </p:cNvPr>
          <p:cNvSpPr/>
          <p:nvPr/>
        </p:nvSpPr>
        <p:spPr>
          <a:xfrm>
            <a:off x="707740" y="879803"/>
            <a:ext cx="10799763" cy="1144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528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707740" y="235896"/>
            <a:ext cx="10395688" cy="1031317"/>
          </a:xfrm>
        </p:spPr>
        <p:txBody>
          <a:bodyPr>
            <a:normAutofit/>
          </a:bodyPr>
          <a:lstStyle/>
          <a:p>
            <a:r>
              <a:rPr lang="es-ES_tradnl" b="1" dirty="0">
                <a:solidFill>
                  <a:srgbClr val="3878C9"/>
                </a:solidFill>
                <a:latin typeface="Titillium Web" charset="0"/>
                <a:ea typeface="Titillium Web" charset="0"/>
                <a:cs typeface="Titillium Web" charset="0"/>
              </a:rPr>
              <a:t>Errores mas comunes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707740" y="1152762"/>
            <a:ext cx="10799763" cy="1144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188CB1DC-D324-E447-973F-AA62AD23A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740" y="1556281"/>
            <a:ext cx="10515600" cy="1766039"/>
          </a:xfrm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accent6"/>
                </a:solidFill>
              </a:rPr>
              <a:t>Promoción: </a:t>
            </a:r>
          </a:p>
          <a:p>
            <a:pPr marL="0" indent="0">
              <a:buNone/>
            </a:pPr>
            <a:r>
              <a:rPr lang="es-MX" dirty="0"/>
              <a:t>- El producto no responde a las necesidades reales de los clientes;</a:t>
            </a:r>
          </a:p>
          <a:p>
            <a:pPr marL="0" indent="0">
              <a:buNone/>
            </a:pPr>
            <a:r>
              <a:rPr lang="es-MX" dirty="0"/>
              <a:t> - Falta una clara definición del cliente objetivo; </a:t>
            </a:r>
            <a:endParaRPr lang="es-ES_tradnl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B8D57C7-9EE3-724A-8FE2-A22D5EF543F5}"/>
              </a:ext>
            </a:extLst>
          </p:cNvPr>
          <p:cNvSpPr/>
          <p:nvPr/>
        </p:nvSpPr>
        <p:spPr>
          <a:xfrm>
            <a:off x="707740" y="3611388"/>
            <a:ext cx="102377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dirty="0">
                <a:solidFill>
                  <a:schemeClr val="accent6"/>
                </a:solidFill>
              </a:rPr>
              <a:t>Evaluación: </a:t>
            </a:r>
          </a:p>
          <a:p>
            <a:r>
              <a:rPr lang="es-MX" sz="2800" dirty="0"/>
              <a:t>Fallas en la aplicación correcta de la metodología de crédito como: </a:t>
            </a:r>
          </a:p>
          <a:p>
            <a:r>
              <a:rPr lang="es-MX" sz="2800" dirty="0"/>
              <a:t>*El monto del crédito sobrepasa la capacidad del negocio o los clientes presentan sobreendeudamiento.</a:t>
            </a:r>
          </a:p>
          <a:p>
            <a:r>
              <a:rPr lang="es-MX" sz="2800" dirty="0"/>
              <a:t>*Cliente tiene malas referencias o actitud negativa hacia el pago puntual.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393470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F0E954-CBBF-A543-91CF-0C56171B2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740" y="1648204"/>
            <a:ext cx="10515600" cy="4351338"/>
          </a:xfrm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accent6"/>
                </a:solidFill>
              </a:rPr>
              <a:t>Aprobación: </a:t>
            </a:r>
          </a:p>
          <a:p>
            <a:pPr marL="0" indent="0">
              <a:buNone/>
            </a:pPr>
            <a:r>
              <a:rPr lang="es-MX" dirty="0"/>
              <a:t>Decisiones son influenciadas por la presión de alcanzar metas; </a:t>
            </a:r>
          </a:p>
          <a:p>
            <a:endParaRPr lang="es-MX" b="1" dirty="0">
              <a:solidFill>
                <a:schemeClr val="accent6"/>
              </a:solidFill>
            </a:endParaRPr>
          </a:p>
          <a:p>
            <a:r>
              <a:rPr lang="es-MX" b="1" dirty="0">
                <a:solidFill>
                  <a:schemeClr val="accent6"/>
                </a:solidFill>
              </a:rPr>
              <a:t>Desembolso: </a:t>
            </a:r>
          </a:p>
          <a:p>
            <a:pPr marL="0" indent="0">
              <a:buNone/>
            </a:pPr>
            <a:r>
              <a:rPr lang="es-MX" dirty="0"/>
              <a:t>Ausencia de un análisis objetivo para el establecimiento de las condiciones del crédito: monto a prestar, plazo, monto de la cuota, fecha mas oportuna para el pago de las cuotas del crédito; falta de motivación del cliente para el pago oportuno debido a la carencia de educación y recordación al cliente durante el desembolso </a:t>
            </a:r>
            <a:endParaRPr lang="es-ES_tradn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0CCCE45-DFB4-6243-B8CB-36E4A0BDF684}"/>
              </a:ext>
            </a:extLst>
          </p:cNvPr>
          <p:cNvSpPr/>
          <p:nvPr/>
        </p:nvSpPr>
        <p:spPr>
          <a:xfrm>
            <a:off x="707740" y="1152762"/>
            <a:ext cx="10799763" cy="1144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09C42B1B-4B7E-1B4F-BD6A-A7E859C15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740" y="235896"/>
            <a:ext cx="10395688" cy="1031317"/>
          </a:xfrm>
        </p:spPr>
        <p:txBody>
          <a:bodyPr>
            <a:normAutofit/>
          </a:bodyPr>
          <a:lstStyle/>
          <a:p>
            <a:r>
              <a:rPr lang="es-ES_tradnl" b="1" dirty="0">
                <a:solidFill>
                  <a:srgbClr val="3878C9"/>
                </a:solidFill>
                <a:latin typeface="Titillium Web" charset="0"/>
                <a:ea typeface="Titillium Web" charset="0"/>
                <a:cs typeface="Titillium Web" charset="0"/>
              </a:rPr>
              <a:t>Errores mas comunes</a:t>
            </a:r>
          </a:p>
        </p:txBody>
      </p:sp>
    </p:spTree>
    <p:extLst>
      <p:ext uri="{BB962C8B-B14F-4D97-AF65-F5344CB8AC3E}">
        <p14:creationId xmlns:p14="http://schemas.microsoft.com/office/powerpoint/2010/main" val="2864078795"/>
      </p:ext>
    </p:extLst>
  </p:cSld>
  <p:clrMapOvr>
    <a:masterClrMapping/>
  </p:clrMapOvr>
</p:sld>
</file>

<file path=ppt/theme/theme1.xml><?xml version="1.0" encoding="utf-8"?>
<a:theme xmlns:a="http://schemas.openxmlformats.org/drawingml/2006/main" name="Conferencia Anexo 20 versión 3.3_0906201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rencia Anexo 20 versión 3.3_09062017" id="{B2FAE324-081F-314F-86C7-58AEDA805CB9}" vid="{9435CFA4-DF40-2E4C-A0B0-AEB7252B5E6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Conferencia Anexo 20 versión 3.3_09062017</Template>
  <TotalTime>33471</TotalTime>
  <Words>2379</Words>
  <Application>Microsoft Office PowerPoint</Application>
  <PresentationFormat>Panorámica</PresentationFormat>
  <Paragraphs>464</Paragraphs>
  <Slides>33</Slides>
  <Notes>6</Notes>
  <HiddenSlides>1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8" baseType="lpstr">
      <vt:lpstr>Antartida Bold Italic</vt:lpstr>
      <vt:lpstr>Architects Daughter</vt:lpstr>
      <vt:lpstr>Arial</vt:lpstr>
      <vt:lpstr>Calibri</vt:lpstr>
      <vt:lpstr>Calibri Light</vt:lpstr>
      <vt:lpstr>Helmet</vt:lpstr>
      <vt:lpstr>Lato</vt:lpstr>
      <vt:lpstr>Lato Black</vt:lpstr>
      <vt:lpstr>Lato Light</vt:lpstr>
      <vt:lpstr>Open Sans</vt:lpstr>
      <vt:lpstr>Open Sans Light</vt:lpstr>
      <vt:lpstr>Times New Roman</vt:lpstr>
      <vt:lpstr>Titillium Web</vt:lpstr>
      <vt:lpstr>Ubuntu</vt:lpstr>
      <vt:lpstr>Conferencia Anexo 20 versión 3.3_09062017</vt:lpstr>
      <vt:lpstr>Recibo Electronico de Pago, un gran Aliado para una cobranza Exitosa</vt:lpstr>
      <vt:lpstr>¿Qué sucede con las Empresas en México?</vt:lpstr>
      <vt:lpstr>Principales Causas</vt:lpstr>
      <vt:lpstr>El Rol de la Gestión de Cobranza</vt:lpstr>
      <vt:lpstr>Flujo de Efectivo</vt:lpstr>
      <vt:lpstr>¿Que es el Ciclo de Efectivo?</vt:lpstr>
      <vt:lpstr>Ciclo de Efectivo</vt:lpstr>
      <vt:lpstr>Errores mas comunes</vt:lpstr>
      <vt:lpstr>Errores mas comunes</vt:lpstr>
      <vt:lpstr>Gestión de Cobranza</vt:lpstr>
      <vt:lpstr>Presentación de PowerPoint</vt:lpstr>
      <vt:lpstr>Presentación de PowerPoint</vt:lpstr>
      <vt:lpstr>Vigilancia de la cartera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Tus Aliados en la cobranza.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Hugo Buenrostro</dc:creator>
  <cp:lastModifiedBy>Angeles Castillo</cp:lastModifiedBy>
  <cp:revision>563</cp:revision>
  <dcterms:created xsi:type="dcterms:W3CDTF">2017-03-08T17:58:26Z</dcterms:created>
  <dcterms:modified xsi:type="dcterms:W3CDTF">2018-09-27T22:07:37Z</dcterms:modified>
</cp:coreProperties>
</file>